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8" r:id="rId2"/>
    <p:sldId id="259" r:id="rId3"/>
    <p:sldId id="262" r:id="rId4"/>
    <p:sldId id="265" r:id="rId5"/>
    <p:sldId id="263" r:id="rId6"/>
    <p:sldId id="266" r:id="rId7"/>
    <p:sldId id="267" r:id="rId8"/>
    <p:sldId id="268" r:id="rId9"/>
    <p:sldId id="269" r:id="rId10"/>
    <p:sldId id="270" r:id="rId11"/>
    <p:sldId id="271" r:id="rId12"/>
  </p:sldIdLst>
  <p:sldSz cx="9144000" cy="6858000" type="screen4x3"/>
  <p:notesSz cx="6858000" cy="9144000"/>
  <p:custDataLst>
    <p:tags r:id="rId1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1E2E51-A7F3-46B6-BD49-CF5BF9F8384C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57838E-F0AA-4C7F-B785-DF9D97BBF6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62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7838E-F0AA-4C7F-B785-DF9D97BBF6B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22088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7838E-F0AA-4C7F-B785-DF9D97BBF6BA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85493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7838E-F0AA-4C7F-B785-DF9D97BBF6BA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42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7838E-F0AA-4C7F-B785-DF9D97BBF6B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2572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7838E-F0AA-4C7F-B785-DF9D97BBF6BA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19612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7838E-F0AA-4C7F-B785-DF9D97BBF6BA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4760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7838E-F0AA-4C7F-B785-DF9D97BBF6BA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54620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7838E-F0AA-4C7F-B785-DF9D97BBF6BA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8188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7838E-F0AA-4C7F-B785-DF9D97BBF6BA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6480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7838E-F0AA-4C7F-B785-DF9D97BBF6BA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79466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7838E-F0AA-4C7F-B785-DF9D97BBF6BA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4082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807C-3B5D-4129-9B0A-589C9E081282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6A533-3B08-45E2-8569-37BFC49400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352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807C-3B5D-4129-9B0A-589C9E081282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6A533-3B08-45E2-8569-37BFC49400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393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807C-3B5D-4129-9B0A-589C9E081282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6A533-3B08-45E2-8569-37BFC49400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8137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807C-3B5D-4129-9B0A-589C9E081282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6A533-3B08-45E2-8569-37BFC49400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962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807C-3B5D-4129-9B0A-589C9E081282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6A533-3B08-45E2-8569-37BFC49400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937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807C-3B5D-4129-9B0A-589C9E081282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6A533-3B08-45E2-8569-37BFC49400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3034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807C-3B5D-4129-9B0A-589C9E081282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6A533-3B08-45E2-8569-37BFC49400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802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807C-3B5D-4129-9B0A-589C9E081282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6A533-3B08-45E2-8569-37BFC49400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3294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807C-3B5D-4129-9B0A-589C9E081282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6A533-3B08-45E2-8569-37BFC49400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68832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807C-3B5D-4129-9B0A-589C9E081282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6A533-3B08-45E2-8569-37BFC49400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75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807C-3B5D-4129-9B0A-589C9E081282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6A533-3B08-45E2-8569-37BFC49400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0210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5807C-3B5D-4129-9B0A-589C9E081282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6A533-3B08-45E2-8569-37BFC49400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4614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image" Target="../media/image1.png"/><Relationship Id="rId7" Type="http://schemas.openxmlformats.org/officeDocument/2006/relationships/slide" Target="slide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5" Type="http://schemas.openxmlformats.org/officeDocument/2006/relationships/slide" Target="slide4.xml"/><Relationship Id="rId4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image" Target="../media/image1.png"/><Relationship Id="rId7" Type="http://schemas.openxmlformats.org/officeDocument/2006/relationships/slide" Target="slide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5" Type="http://schemas.openxmlformats.org/officeDocument/2006/relationships/slide" Target="slide4.xml"/><Relationship Id="rId4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image" Target="../media/image1.png"/><Relationship Id="rId7" Type="http://schemas.openxmlformats.org/officeDocument/2006/relationships/slide" Target="slide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5" Type="http://schemas.openxmlformats.org/officeDocument/2006/relationships/slide" Target="slide4.xml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image" Target="../media/image1.png"/><Relationship Id="rId7" Type="http://schemas.openxmlformats.org/officeDocument/2006/relationships/slide" Target="slide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slide" Target="slide3.xml"/><Relationship Id="rId5" Type="http://schemas.openxmlformats.org/officeDocument/2006/relationships/slide" Target="slide5.xml"/><Relationship Id="rId10" Type="http://schemas.openxmlformats.org/officeDocument/2006/relationships/slide" Target="slide6.xml"/><Relationship Id="rId4" Type="http://schemas.openxmlformats.org/officeDocument/2006/relationships/image" Target="../media/image2.jpeg"/><Relationship Id="rId9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image" Target="../media/image1.png"/><Relationship Id="rId7" Type="http://schemas.openxmlformats.org/officeDocument/2006/relationships/slide" Target="slide5.xml"/><Relationship Id="rId12" Type="http://schemas.microsoft.com/office/2007/relationships/hdphoto" Target="../media/hdphoto1.wd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4.xml"/><Relationship Id="rId11" Type="http://schemas.openxmlformats.org/officeDocument/2006/relationships/image" Target="../media/image5.png"/><Relationship Id="rId5" Type="http://schemas.openxmlformats.org/officeDocument/2006/relationships/slide" Target="slide2.xml"/><Relationship Id="rId10" Type="http://schemas.openxmlformats.org/officeDocument/2006/relationships/slide" Target="slide8.xml"/><Relationship Id="rId4" Type="http://schemas.openxmlformats.org/officeDocument/2006/relationships/image" Target="../media/image4.png"/><Relationship Id="rId9" Type="http://schemas.openxmlformats.org/officeDocument/2006/relationships/slide" Target="slide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1.png"/><Relationship Id="rId7" Type="http://schemas.openxmlformats.org/officeDocument/2006/relationships/slide" Target="slide9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slide" Target="slide5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image" Target="../media/image1.png"/><Relationship Id="rId7" Type="http://schemas.openxmlformats.org/officeDocument/2006/relationships/slide" Target="slide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4.xml"/><Relationship Id="rId11" Type="http://schemas.openxmlformats.org/officeDocument/2006/relationships/image" Target="../media/image9.jpeg"/><Relationship Id="rId5" Type="http://schemas.openxmlformats.org/officeDocument/2006/relationships/slide" Target="slide2.xml"/><Relationship Id="rId10" Type="http://schemas.openxmlformats.org/officeDocument/2006/relationships/slide" Target="slide10.xml"/><Relationship Id="rId4" Type="http://schemas.openxmlformats.org/officeDocument/2006/relationships/image" Target="../media/image8.png"/><Relationship Id="rId9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image" Target="../media/image1.png"/><Relationship Id="rId7" Type="http://schemas.openxmlformats.org/officeDocument/2006/relationships/slide" Target="slide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slide" Target="slide4.xml"/><Relationship Id="rId11" Type="http://schemas.openxmlformats.org/officeDocument/2006/relationships/image" Target="../media/image11.jpeg"/><Relationship Id="rId5" Type="http://schemas.openxmlformats.org/officeDocument/2006/relationships/slide" Target="slide2.xml"/><Relationship Id="rId10" Type="http://schemas.openxmlformats.org/officeDocument/2006/relationships/slide" Target="slide11.xml"/><Relationship Id="rId4" Type="http://schemas.openxmlformats.org/officeDocument/2006/relationships/image" Target="../media/image10.png"/><Relationship Id="rId9" Type="http://schemas.openxmlformats.org/officeDocument/2006/relationships/slide" Target="slide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image" Target="../media/image1.png"/><Relationship Id="rId7" Type="http://schemas.openxmlformats.org/officeDocument/2006/relationships/slide" Target="slide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5" Type="http://schemas.openxmlformats.org/officeDocument/2006/relationships/slide" Target="slide4.xml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image" Target="../media/image1.png"/><Relationship Id="rId7" Type="http://schemas.openxmlformats.org/officeDocument/2006/relationships/slide" Target="slide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5" Type="http://schemas.openxmlformats.org/officeDocument/2006/relationships/slide" Target="slide4.xml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image" Target="../media/image1.png"/><Relationship Id="rId7" Type="http://schemas.openxmlformats.org/officeDocument/2006/relationships/slide" Target="slide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4.xml"/><Relationship Id="rId5" Type="http://schemas.openxmlformats.org/officeDocument/2006/relationships/slide" Target="slide2.xml"/><Relationship Id="rId4" Type="http://schemas.openxmlformats.org/officeDocument/2006/relationships/slide" Target="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21" t="28959" r="41728" b="22372"/>
          <a:stretch/>
        </p:blipFill>
        <p:spPr bwMode="auto">
          <a:xfrm>
            <a:off x="1907704" y="1218258"/>
            <a:ext cx="4817806" cy="494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вал 2"/>
          <p:cNvSpPr/>
          <p:nvPr/>
        </p:nvSpPr>
        <p:spPr>
          <a:xfrm>
            <a:off x="3560479" y="3007705"/>
            <a:ext cx="1440160" cy="13681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Мировые запасы</a:t>
            </a:r>
            <a:endParaRPr lang="ru-RU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4048" y="3264795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Нефть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11760" y="3873262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Каменный уголь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11760" y="2802434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Горючий сланец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4185442">
            <a:off x="3439050" y="203619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Торф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3786795">
            <a:off x="2660799" y="2194938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Природный газ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11760" y="786210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Ископаемое топливо</a:t>
            </a:r>
            <a:endParaRPr lang="ru-RU" dirty="0"/>
          </a:p>
        </p:txBody>
      </p:sp>
      <p:sp>
        <p:nvSpPr>
          <p:cNvPr id="11" name="Прямоугольник 10">
            <a:hlinkClick r:id="rId4" action="ppaction://hlinksldjump"/>
          </p:cNvPr>
          <p:cNvSpPr/>
          <p:nvPr/>
        </p:nvSpPr>
        <p:spPr>
          <a:xfrm>
            <a:off x="5046247" y="2527662"/>
            <a:ext cx="1224136" cy="2197481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hlinkClick r:id="rId5" action="ppaction://hlinksldjump"/>
          </p:cNvPr>
          <p:cNvSpPr/>
          <p:nvPr/>
        </p:nvSpPr>
        <p:spPr>
          <a:xfrm>
            <a:off x="2267743" y="2802434"/>
            <a:ext cx="1008113" cy="729199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hlinkClick r:id="rId6" action="ppaction://hlinksldjump"/>
          </p:cNvPr>
          <p:cNvSpPr/>
          <p:nvPr/>
        </p:nvSpPr>
        <p:spPr>
          <a:xfrm rot="19203671">
            <a:off x="2999814" y="1681526"/>
            <a:ext cx="560133" cy="1285063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hlinkClick r:id="rId7" action="ppaction://hlinksldjump"/>
          </p:cNvPr>
          <p:cNvSpPr/>
          <p:nvPr/>
        </p:nvSpPr>
        <p:spPr>
          <a:xfrm rot="20737781">
            <a:off x="3560479" y="1413559"/>
            <a:ext cx="756128" cy="1344887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hlinkClick r:id="rId8" action="ppaction://hlinksldjump"/>
          </p:cNvPr>
          <p:cNvSpPr/>
          <p:nvPr/>
        </p:nvSpPr>
        <p:spPr>
          <a:xfrm rot="20205840">
            <a:off x="2698256" y="3764541"/>
            <a:ext cx="990456" cy="168534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hlinkClick r:id="rId4" action="ppaction://hlinksldjump"/>
          </p:cNvPr>
          <p:cNvSpPr/>
          <p:nvPr/>
        </p:nvSpPr>
        <p:spPr>
          <a:xfrm>
            <a:off x="4067944" y="4607213"/>
            <a:ext cx="864096" cy="1182095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>
            <a:hlinkClick r:id="rId4" action="ppaction://hlinksldjump"/>
          </p:cNvPr>
          <p:cNvSpPr/>
          <p:nvPr/>
        </p:nvSpPr>
        <p:spPr>
          <a:xfrm>
            <a:off x="4316607" y="1484784"/>
            <a:ext cx="831457" cy="144016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8504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660232" y="1340768"/>
            <a:ext cx="2448272" cy="446449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 Потенциальные (прогнозные + перспективные) ресурсы природного газа России оцениваются в 151,3 трлн куб. м, что составляет около 40% мировых. </a:t>
            </a: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21" t="28959" r="41728" b="22372"/>
          <a:stretch/>
        </p:blipFill>
        <p:spPr bwMode="auto">
          <a:xfrm>
            <a:off x="1907704" y="1218258"/>
            <a:ext cx="4817806" cy="494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Овал 16"/>
          <p:cNvSpPr/>
          <p:nvPr/>
        </p:nvSpPr>
        <p:spPr>
          <a:xfrm>
            <a:off x="3560479" y="3007705"/>
            <a:ext cx="1440160" cy="13681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Мировые запасы</a:t>
            </a:r>
            <a:endParaRPr lang="ru-RU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04048" y="3264795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Нефть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411760" y="3873262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Каменный уголь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411760" y="2802434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Горючий сланец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 rot="4185442">
            <a:off x="3439050" y="203619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Торф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 rot="3786795">
            <a:off x="2660799" y="2194938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Природный газ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411760" y="786210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Природный газ в России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2411760" y="3873262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Каменный уголь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07505" y="1324812"/>
            <a:ext cx="1800200" cy="446449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  Природный газ находится в земле на глубине от 1000 метров до нескольких километров. Сверхглубокой скважиной недалеко от города Новый Уренгой получен приток газа с глубины более 6000 метров. </a:t>
            </a:r>
            <a:endParaRPr lang="ru-RU" sz="1600" dirty="0" smtClean="0"/>
          </a:p>
        </p:txBody>
      </p:sp>
      <p:sp>
        <p:nvSpPr>
          <p:cNvPr id="24" name="Прямоугольник 23">
            <a:hlinkClick r:id="rId4" action="ppaction://hlinksldjump"/>
          </p:cNvPr>
          <p:cNvSpPr/>
          <p:nvPr/>
        </p:nvSpPr>
        <p:spPr>
          <a:xfrm>
            <a:off x="5046247" y="2527662"/>
            <a:ext cx="1224136" cy="2197481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>
            <a:hlinkClick r:id="rId5" action="ppaction://hlinksldjump"/>
          </p:cNvPr>
          <p:cNvSpPr/>
          <p:nvPr/>
        </p:nvSpPr>
        <p:spPr>
          <a:xfrm>
            <a:off x="2267743" y="2802434"/>
            <a:ext cx="1008113" cy="729199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>
            <a:hlinkClick r:id="rId6" action="ppaction://hlinksldjump"/>
          </p:cNvPr>
          <p:cNvSpPr/>
          <p:nvPr/>
        </p:nvSpPr>
        <p:spPr>
          <a:xfrm rot="19203671">
            <a:off x="2999814" y="1681526"/>
            <a:ext cx="560133" cy="1285063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>
            <a:hlinkClick r:id="rId7" action="ppaction://hlinksldjump"/>
          </p:cNvPr>
          <p:cNvSpPr/>
          <p:nvPr/>
        </p:nvSpPr>
        <p:spPr>
          <a:xfrm rot="20737781">
            <a:off x="3560479" y="1413559"/>
            <a:ext cx="756128" cy="1344887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>
            <a:hlinkClick r:id="rId8" action="ppaction://hlinksldjump"/>
          </p:cNvPr>
          <p:cNvSpPr/>
          <p:nvPr/>
        </p:nvSpPr>
        <p:spPr>
          <a:xfrm rot="20205840">
            <a:off x="2698256" y="3764541"/>
            <a:ext cx="990456" cy="168534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>
            <a:hlinkClick r:id="rId4" action="ppaction://hlinksldjump"/>
          </p:cNvPr>
          <p:cNvSpPr/>
          <p:nvPr/>
        </p:nvSpPr>
        <p:spPr>
          <a:xfrm>
            <a:off x="4067944" y="4607213"/>
            <a:ext cx="864096" cy="1182095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>
            <a:hlinkClick r:id="rId4" action="ppaction://hlinksldjump"/>
          </p:cNvPr>
          <p:cNvSpPr/>
          <p:nvPr/>
        </p:nvSpPr>
        <p:spPr>
          <a:xfrm>
            <a:off x="4316607" y="1484784"/>
            <a:ext cx="831457" cy="144016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772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660232" y="1340768"/>
            <a:ext cx="2448272" cy="446449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Объем </a:t>
            </a:r>
            <a:r>
              <a:rPr lang="ru-RU" dirty="0"/>
              <a:t>добычи торфа за последние годы сократился примерно в 2,0 раза, что обусловлено почти исключительно одним фактором – многократным падением его добычи в России. Что касается других стран, то добыча торфа в целом увеличилась на 10%.</a:t>
            </a: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21" t="28959" r="41728" b="22372"/>
          <a:stretch/>
        </p:blipFill>
        <p:spPr bwMode="auto">
          <a:xfrm>
            <a:off x="1907705" y="1218258"/>
            <a:ext cx="4817806" cy="494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Овал 16"/>
          <p:cNvSpPr/>
          <p:nvPr/>
        </p:nvSpPr>
        <p:spPr>
          <a:xfrm>
            <a:off x="3560479" y="3007705"/>
            <a:ext cx="1440160" cy="13681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Мировые запасы</a:t>
            </a:r>
            <a:endParaRPr lang="ru-RU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04048" y="3264795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Нефть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411760" y="3873262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Каменный уголь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411760" y="2802434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Горючий сланец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 rot="4185442">
            <a:off x="3439050" y="203619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Торф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 rot="3786795">
            <a:off x="2660799" y="2194938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Природный газ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411760" y="786210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Торфяные разработки в России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2411760" y="3873262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Каменный уголь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07505" y="1324812"/>
            <a:ext cx="1800200" cy="446449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  Торф относится к возобновляемым ресурсам. Ежегодно в мире  образуется почти 3,0 </a:t>
            </a:r>
            <a:r>
              <a:rPr lang="ru-RU" sz="1600" dirty="0" err="1"/>
              <a:t>млрд.куб.м</a:t>
            </a:r>
            <a:r>
              <a:rPr lang="ru-RU" sz="1600" dirty="0"/>
              <a:t> торфа, что примерно в 120 раз больше, чем используется.  В России доля занятых торфяниками земель достигает 31,8 %</a:t>
            </a:r>
            <a:endParaRPr lang="ru-RU" sz="1600" dirty="0" smtClean="0"/>
          </a:p>
        </p:txBody>
      </p:sp>
      <p:sp>
        <p:nvSpPr>
          <p:cNvPr id="24" name="Прямоугольник 23">
            <a:hlinkClick r:id="rId4" action="ppaction://hlinksldjump"/>
            <a:hlinkHover r:id="" action="ppaction://noaction" highlightClick="1"/>
          </p:cNvPr>
          <p:cNvSpPr/>
          <p:nvPr/>
        </p:nvSpPr>
        <p:spPr>
          <a:xfrm>
            <a:off x="5046247" y="2527662"/>
            <a:ext cx="1224136" cy="2197481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>
            <a:hlinkClick r:id="rId5" action="ppaction://hlinksldjump"/>
          </p:cNvPr>
          <p:cNvSpPr/>
          <p:nvPr/>
        </p:nvSpPr>
        <p:spPr>
          <a:xfrm>
            <a:off x="2267743" y="2802434"/>
            <a:ext cx="1008113" cy="729199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>
            <a:hlinkClick r:id="rId6" action="ppaction://hlinksldjump"/>
          </p:cNvPr>
          <p:cNvSpPr/>
          <p:nvPr/>
        </p:nvSpPr>
        <p:spPr>
          <a:xfrm rot="19203671">
            <a:off x="2999814" y="1681526"/>
            <a:ext cx="560133" cy="1285063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>
            <a:hlinkClick r:id="rId7" action="ppaction://hlinksldjump"/>
          </p:cNvPr>
          <p:cNvSpPr/>
          <p:nvPr/>
        </p:nvSpPr>
        <p:spPr>
          <a:xfrm rot="20737781">
            <a:off x="3560479" y="1413559"/>
            <a:ext cx="756128" cy="1344887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>
            <a:hlinkClick r:id="rId8" action="ppaction://hlinksldjump"/>
          </p:cNvPr>
          <p:cNvSpPr/>
          <p:nvPr/>
        </p:nvSpPr>
        <p:spPr>
          <a:xfrm rot="20205840">
            <a:off x="2698256" y="3764541"/>
            <a:ext cx="990456" cy="168534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>
            <a:hlinkClick r:id="rId4" action="ppaction://hlinksldjump"/>
          </p:cNvPr>
          <p:cNvSpPr/>
          <p:nvPr/>
        </p:nvSpPr>
        <p:spPr>
          <a:xfrm>
            <a:off x="4067944" y="4607213"/>
            <a:ext cx="864096" cy="1182095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>
            <a:hlinkClick r:id="rId4" action="ppaction://hlinksldjump"/>
          </p:cNvPr>
          <p:cNvSpPr/>
          <p:nvPr/>
        </p:nvSpPr>
        <p:spPr>
          <a:xfrm>
            <a:off x="4316607" y="1484784"/>
            <a:ext cx="831457" cy="144016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21" t="28959" r="41728" b="22372"/>
          <a:stretch/>
        </p:blipFill>
        <p:spPr bwMode="auto">
          <a:xfrm>
            <a:off x="1907704" y="1218258"/>
            <a:ext cx="4817806" cy="494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Вешалка настенная металлическая НЕФТЯНАЯ ВЫШКА Малая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8314" y="42389"/>
            <a:ext cx="2988657" cy="1729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Овал 16"/>
          <p:cNvSpPr/>
          <p:nvPr/>
        </p:nvSpPr>
        <p:spPr>
          <a:xfrm>
            <a:off x="3560479" y="3007705"/>
            <a:ext cx="1440160" cy="13681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Мировые запасы</a:t>
            </a:r>
            <a:endParaRPr lang="ru-RU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04048" y="3264795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Нефть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411760" y="3873262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Каменный уголь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411760" y="2802434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Горючий сланец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 rot="4185442">
            <a:off x="3439050" y="203619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Торф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 rot="3786795">
            <a:off x="2660799" y="2194938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Природный газ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812235" y="1651614"/>
            <a:ext cx="2080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Нефть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2411760" y="3873262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Каменный уголь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9" name="Прямоугольник 28">
            <a:hlinkHover r:id="rId5" action="ppaction://hlinksldjump"/>
          </p:cNvPr>
          <p:cNvSpPr/>
          <p:nvPr/>
        </p:nvSpPr>
        <p:spPr>
          <a:xfrm rot="19203671">
            <a:off x="2999814" y="1681526"/>
            <a:ext cx="560133" cy="1285063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107505" y="1324812"/>
            <a:ext cx="1800200" cy="446449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Природная </a:t>
            </a:r>
            <a:r>
              <a:rPr lang="ru-RU" sz="1600" dirty="0"/>
              <a:t>маслянистая горючая жидкость со специфическим запахом, состоящая в основном из сложной смеси </a:t>
            </a:r>
            <a:r>
              <a:rPr lang="ru-RU" sz="1600" dirty="0" err="1" smtClean="0"/>
              <a:t>углеводо</a:t>
            </a:r>
            <a:r>
              <a:rPr lang="ru-RU" sz="1600" dirty="0" smtClean="0"/>
              <a:t>-родов</a:t>
            </a:r>
            <a:r>
              <a:rPr lang="ru-RU" sz="1600" dirty="0"/>
              <a:t> различной молекулярной массы и некоторых других химических соединений</a:t>
            </a:r>
            <a:endParaRPr lang="ru-RU" dirty="0"/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 rotWithShape="1"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65" t="24855" r="21492" b="26718"/>
          <a:stretch/>
        </p:blipFill>
        <p:spPr bwMode="auto">
          <a:xfrm>
            <a:off x="6816358" y="2202102"/>
            <a:ext cx="2076122" cy="2125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 rot="19273135">
            <a:off x="7799630" y="2771863"/>
            <a:ext cx="9233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</a:rPr>
              <a:t>Венесуэла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 rot="1204178">
            <a:off x="7799629" y="3395569"/>
            <a:ext cx="9233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Саудовская Аравия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 rot="6189575">
            <a:off x="7355090" y="3693320"/>
            <a:ext cx="7205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</a:rPr>
              <a:t>Иран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 rot="19273135">
            <a:off x="6936360" y="3452003"/>
            <a:ext cx="9233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</a:rPr>
              <a:t>Кувейт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 rot="21354152">
            <a:off x="6819802" y="3199010"/>
            <a:ext cx="7096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ОАЭ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 rot="1853505">
            <a:off x="6809860" y="2854306"/>
            <a:ext cx="9233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Россия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 rot="1968495">
            <a:off x="6952791" y="2719677"/>
            <a:ext cx="9233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Ливия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 rot="2792072">
            <a:off x="7044881" y="2653153"/>
            <a:ext cx="9233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chemeClr val="bg1"/>
                </a:solidFill>
              </a:rPr>
              <a:t>Казахстан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 rot="3683651">
            <a:off x="7157157" y="2645226"/>
            <a:ext cx="92338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>
                <a:solidFill>
                  <a:schemeClr val="bg1"/>
                </a:solidFill>
              </a:rPr>
              <a:t>Нигерия</a:t>
            </a:r>
            <a:endParaRPr lang="ru-RU" sz="900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 rot="4232201">
            <a:off x="7253687" y="2546862"/>
            <a:ext cx="92338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 smtClean="0">
                <a:solidFill>
                  <a:schemeClr val="bg1"/>
                </a:solidFill>
              </a:rPr>
              <a:t>Канада</a:t>
            </a:r>
            <a:endParaRPr lang="ru-RU" sz="900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 rot="4822240">
            <a:off x="7489597" y="2482308"/>
            <a:ext cx="62463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 smtClean="0">
                <a:solidFill>
                  <a:schemeClr val="bg1"/>
                </a:solidFill>
              </a:rPr>
              <a:t>США</a:t>
            </a:r>
            <a:endParaRPr lang="ru-RU" sz="900" dirty="0">
              <a:solidFill>
                <a:schemeClr val="bg1"/>
              </a:solidFill>
            </a:endParaRPr>
          </a:p>
        </p:txBody>
      </p:sp>
      <p:sp>
        <p:nvSpPr>
          <p:cNvPr id="3" name="Равнобедренный треугольник 2">
            <a:hlinkClick r:id="rId7" action="ppaction://hlinksldjump"/>
          </p:cNvPr>
          <p:cNvSpPr/>
          <p:nvPr/>
        </p:nvSpPr>
        <p:spPr>
          <a:xfrm rot="6913049">
            <a:off x="7155579" y="2625260"/>
            <a:ext cx="372305" cy="906357"/>
          </a:xfrm>
          <a:prstGeom prst="triangle">
            <a:avLst>
              <a:gd name="adj" fmla="val 43930"/>
            </a:avLst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>
            <a:hlinkClick r:id="rId8" action="ppaction://hlinksldjump"/>
          </p:cNvPr>
          <p:cNvSpPr/>
          <p:nvPr/>
        </p:nvSpPr>
        <p:spPr>
          <a:xfrm>
            <a:off x="5046247" y="2527662"/>
            <a:ext cx="1224136" cy="2197481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>
            <a:hlinkClick r:id="rId9" action="ppaction://hlinksldjump"/>
          </p:cNvPr>
          <p:cNvSpPr/>
          <p:nvPr/>
        </p:nvSpPr>
        <p:spPr>
          <a:xfrm>
            <a:off x="2267743" y="2802434"/>
            <a:ext cx="1008113" cy="729199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>
            <a:hlinkClick r:id="rId5" action="ppaction://hlinksldjump"/>
          </p:cNvPr>
          <p:cNvSpPr/>
          <p:nvPr/>
        </p:nvSpPr>
        <p:spPr>
          <a:xfrm rot="19203671">
            <a:off x="2999814" y="1681526"/>
            <a:ext cx="560133" cy="1285063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>
            <a:hlinkClick r:id="rId10" action="ppaction://hlinksldjump"/>
          </p:cNvPr>
          <p:cNvSpPr/>
          <p:nvPr/>
        </p:nvSpPr>
        <p:spPr>
          <a:xfrm rot="20737781">
            <a:off x="3560479" y="1413559"/>
            <a:ext cx="756128" cy="1344887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>
            <a:hlinkClick r:id="rId11" action="ppaction://hlinksldjump"/>
          </p:cNvPr>
          <p:cNvSpPr/>
          <p:nvPr/>
        </p:nvSpPr>
        <p:spPr>
          <a:xfrm rot="20205840">
            <a:off x="2698256" y="3764541"/>
            <a:ext cx="990456" cy="168534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>
            <a:hlinkClick r:id="rId8" action="ppaction://hlinksldjump"/>
          </p:cNvPr>
          <p:cNvSpPr/>
          <p:nvPr/>
        </p:nvSpPr>
        <p:spPr>
          <a:xfrm>
            <a:off x="4067944" y="4607213"/>
            <a:ext cx="864096" cy="1182095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>
            <a:hlinkClick r:id="rId8" action="ppaction://hlinksldjump"/>
          </p:cNvPr>
          <p:cNvSpPr/>
          <p:nvPr/>
        </p:nvSpPr>
        <p:spPr>
          <a:xfrm>
            <a:off x="4316607" y="1484784"/>
            <a:ext cx="831457" cy="144016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466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21" t="28959" r="41728" b="22372"/>
          <a:stretch/>
        </p:blipFill>
        <p:spPr bwMode="auto">
          <a:xfrm>
            <a:off x="1907704" y="1218258"/>
            <a:ext cx="4817806" cy="494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Овал 16"/>
          <p:cNvSpPr/>
          <p:nvPr/>
        </p:nvSpPr>
        <p:spPr>
          <a:xfrm>
            <a:off x="3560479" y="3007705"/>
            <a:ext cx="1440160" cy="13681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Мировые запасы</a:t>
            </a:r>
            <a:endParaRPr lang="ru-RU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04048" y="3264795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Нефть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411760" y="3873262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Каменный уголь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411760" y="2802434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Горючий сланец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 rot="4185442">
            <a:off x="3439050" y="203619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Торф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 rot="3786795">
            <a:off x="2660799" y="2194938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Природный газ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11760" y="3873262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Каменный уголь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07505" y="1324812"/>
            <a:ext cx="1800200" cy="446449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Образовался из частей древних растений под землей без доступа кислорода.</a:t>
            </a:r>
          </a:p>
          <a:p>
            <a:pPr algn="ctr"/>
            <a:r>
              <a:rPr lang="ru-RU" sz="1600" dirty="0" smtClean="0"/>
              <a:t>По степени преобразования делится на 4 типа:  бурые угли (лигниты), каменные угли, антрациты и графиты</a:t>
            </a:r>
            <a:endParaRPr lang="ru-RU" sz="1600" dirty="0"/>
          </a:p>
        </p:txBody>
      </p:sp>
      <p:pic>
        <p:nvPicPr>
          <p:cNvPr id="24" name="Picture 3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97" t="23251" r="35730" b="22549"/>
          <a:stretch/>
        </p:blipFill>
        <p:spPr bwMode="auto">
          <a:xfrm>
            <a:off x="6788362" y="2204864"/>
            <a:ext cx="2107910" cy="2122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 rot="2656464">
            <a:off x="7842316" y="2811834"/>
            <a:ext cx="1064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США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 rot="4315513">
            <a:off x="7332130" y="3687234"/>
            <a:ext cx="1064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Россия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 rot="19245567">
            <a:off x="6746034" y="3315791"/>
            <a:ext cx="1064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Китай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 rot="2025154">
            <a:off x="6755164" y="2771054"/>
            <a:ext cx="12693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Австралия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 rot="4048126">
            <a:off x="7120651" y="2549671"/>
            <a:ext cx="10649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Индия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812235" y="1651614"/>
            <a:ext cx="2080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Уголь (</a:t>
            </a:r>
            <a:r>
              <a:rPr lang="ru-RU" dirty="0" err="1" smtClean="0"/>
              <a:t>кам</a:t>
            </a:r>
            <a:r>
              <a:rPr lang="ru-RU" dirty="0" smtClean="0"/>
              <a:t>. </a:t>
            </a:r>
            <a:r>
              <a:rPr lang="ru-RU" dirty="0"/>
              <a:t>и</a:t>
            </a:r>
            <a:r>
              <a:rPr lang="ru-RU" dirty="0" smtClean="0"/>
              <a:t> бур.)</a:t>
            </a:r>
            <a:endParaRPr lang="ru-RU" dirty="0"/>
          </a:p>
        </p:txBody>
      </p:sp>
      <p:sp>
        <p:nvSpPr>
          <p:cNvPr id="36" name="Прямоугольник 35">
            <a:hlinkClick r:id="rId5" action="ppaction://hlinksldjump"/>
          </p:cNvPr>
          <p:cNvSpPr/>
          <p:nvPr/>
        </p:nvSpPr>
        <p:spPr>
          <a:xfrm>
            <a:off x="5046247" y="2527662"/>
            <a:ext cx="1224136" cy="2197481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>
            <a:hlinkClick r:id="rId6" action="ppaction://hlinksldjump"/>
          </p:cNvPr>
          <p:cNvSpPr/>
          <p:nvPr/>
        </p:nvSpPr>
        <p:spPr>
          <a:xfrm>
            <a:off x="2267743" y="2802434"/>
            <a:ext cx="1008113" cy="729199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>
            <a:hlinkClick r:id="rId7" action="ppaction://hlinksldjump"/>
          </p:cNvPr>
          <p:cNvSpPr/>
          <p:nvPr/>
        </p:nvSpPr>
        <p:spPr>
          <a:xfrm rot="19203671">
            <a:off x="2999814" y="1681526"/>
            <a:ext cx="560133" cy="1285063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>
            <a:hlinkClick r:id="rId8" action="ppaction://hlinksldjump"/>
          </p:cNvPr>
          <p:cNvSpPr/>
          <p:nvPr/>
        </p:nvSpPr>
        <p:spPr>
          <a:xfrm rot="20737781">
            <a:off x="3560479" y="1413559"/>
            <a:ext cx="756128" cy="1344887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>
            <a:hlinkClick r:id="rId9" action="ppaction://hlinksldjump"/>
          </p:cNvPr>
          <p:cNvSpPr/>
          <p:nvPr/>
        </p:nvSpPr>
        <p:spPr>
          <a:xfrm rot="20205840">
            <a:off x="2698256" y="3764541"/>
            <a:ext cx="990456" cy="168534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>
            <a:hlinkClick r:id="rId5" action="ppaction://hlinksldjump"/>
          </p:cNvPr>
          <p:cNvSpPr/>
          <p:nvPr/>
        </p:nvSpPr>
        <p:spPr>
          <a:xfrm>
            <a:off x="4067944" y="4607213"/>
            <a:ext cx="864096" cy="1182095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>
            <a:hlinkClick r:id="rId5" action="ppaction://hlinksldjump"/>
          </p:cNvPr>
          <p:cNvSpPr/>
          <p:nvPr/>
        </p:nvSpPr>
        <p:spPr>
          <a:xfrm>
            <a:off x="4316607" y="1484784"/>
            <a:ext cx="831457" cy="144016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Равнобедренный треугольник 2">
            <a:hlinkClick r:id="rId10" action="ppaction://hlinksldjump"/>
          </p:cNvPr>
          <p:cNvSpPr/>
          <p:nvPr/>
        </p:nvSpPr>
        <p:spPr>
          <a:xfrm rot="21245142">
            <a:off x="7310235" y="3310604"/>
            <a:ext cx="1064791" cy="842590"/>
          </a:xfrm>
          <a:prstGeom prst="triangle">
            <a:avLst>
              <a:gd name="adj" fmla="val 54638"/>
            </a:avLst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 descr="http://im0-tub-ru.yandex.net/i?id=8ca3158f50d3327f2332cdbfc4171d5a-48-144&amp;n=21"/>
          <p:cNvPicPr>
            <a:picLocks noChangeAspect="1" noChangeArrowheads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artisticPencilGrayscale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8362" y="5616"/>
            <a:ext cx="2392150" cy="1645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250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21" t="28959" r="41728" b="22372"/>
          <a:stretch/>
        </p:blipFill>
        <p:spPr bwMode="auto">
          <a:xfrm>
            <a:off x="1907704" y="1218258"/>
            <a:ext cx="4817806" cy="494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Овал 16"/>
          <p:cNvSpPr/>
          <p:nvPr/>
        </p:nvSpPr>
        <p:spPr>
          <a:xfrm>
            <a:off x="3560479" y="3007705"/>
            <a:ext cx="1440160" cy="13681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Мировые запасы</a:t>
            </a:r>
            <a:endParaRPr lang="ru-RU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04048" y="3264795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Нефть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411760" y="3873262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Каменный уголь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411760" y="2802434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Горючий сланец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 rot="4185442">
            <a:off x="3439050" y="203619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Торф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 rot="3786795">
            <a:off x="2660799" y="2194938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Природный газ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660233" y="1651614"/>
            <a:ext cx="2304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Горючий сланец</a:t>
            </a:r>
            <a:endParaRPr lang="ru-RU" dirty="0"/>
          </a:p>
        </p:txBody>
      </p:sp>
      <p:sp>
        <p:nvSpPr>
          <p:cNvPr id="24" name="Прямоугольник 23">
            <a:hlinkClick r:id="rId4" action="ppaction://hlinksldjump"/>
          </p:cNvPr>
          <p:cNvSpPr/>
          <p:nvPr/>
        </p:nvSpPr>
        <p:spPr>
          <a:xfrm>
            <a:off x="5046247" y="2527662"/>
            <a:ext cx="1224136" cy="2197481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267743" y="2802434"/>
            <a:ext cx="1008113" cy="729199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2411760" y="3873262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Каменный уголь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5" name="Прямоугольник 24">
            <a:hlinkHover r:id="rId5" action="ppaction://hlinksldjump"/>
          </p:cNvPr>
          <p:cNvSpPr/>
          <p:nvPr/>
        </p:nvSpPr>
        <p:spPr>
          <a:xfrm rot="19203671">
            <a:off x="2999814" y="1681526"/>
            <a:ext cx="560133" cy="1285063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107505" y="1324812"/>
            <a:ext cx="1800200" cy="446449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Горная порода из группы твердых горючих полезных ископаемых.</a:t>
            </a:r>
          </a:p>
          <a:p>
            <a:pPr algn="ctr"/>
            <a:r>
              <a:rPr lang="ru-RU" sz="1600" dirty="0" smtClean="0"/>
              <a:t>Легко распадается на плитки. Загорается от спички и издает запах жженой резины, сильно коптит.</a:t>
            </a:r>
          </a:p>
          <a:p>
            <a:pPr algn="ctr"/>
            <a:r>
              <a:rPr lang="ru-RU" sz="1600" dirty="0" smtClean="0"/>
              <a:t>Имеют черный цвет; иногда желтый.</a:t>
            </a:r>
            <a:endParaRPr lang="ru-RU" sz="1600" dirty="0"/>
          </a:p>
        </p:txBody>
      </p:sp>
      <p:sp>
        <p:nvSpPr>
          <p:cNvPr id="29" name="Прямоугольник 28">
            <a:hlinkHover r:id="rId4" action="ppaction://hlinksldjump"/>
          </p:cNvPr>
          <p:cNvSpPr/>
          <p:nvPr/>
        </p:nvSpPr>
        <p:spPr>
          <a:xfrm>
            <a:off x="4067944" y="4607213"/>
            <a:ext cx="864096" cy="1182095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1" name="Picture 2"/>
          <p:cNvPicPr>
            <a:picLocks noChangeAspect="1" noChangeArrowheads="1"/>
          </p:cNvPicPr>
          <p:nvPr/>
        </p:nvPicPr>
        <p:blipFill rotWithShape="1"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63" t="29666" r="36885" b="22229"/>
          <a:stretch/>
        </p:blipFill>
        <p:spPr bwMode="auto">
          <a:xfrm>
            <a:off x="6749714" y="2220862"/>
            <a:ext cx="2197911" cy="210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848668" y="3020649"/>
            <a:ext cx="9718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США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 rot="20527364">
            <a:off x="6773494" y="3344225"/>
            <a:ext cx="9718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Бразилия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 rot="1702650">
            <a:off x="6782523" y="2771055"/>
            <a:ext cx="9718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Россия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 rot="3732064">
            <a:off x="7000031" y="2520355"/>
            <a:ext cx="9718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Китай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 rot="4904304">
            <a:off x="7222142" y="2504067"/>
            <a:ext cx="9718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Австралия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8" name="Овал 7">
            <a:hlinkClick r:id="rId7" action="ppaction://hlinksldjump"/>
          </p:cNvPr>
          <p:cNvSpPr/>
          <p:nvPr/>
        </p:nvSpPr>
        <p:spPr>
          <a:xfrm rot="1521377">
            <a:off x="6806436" y="2678619"/>
            <a:ext cx="854459" cy="45430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8" name="Picture 2" descr="Ответ"/>
          <p:cNvPicPr>
            <a:picLocks noChangeAspect="1" noChangeArrowheads="1"/>
          </p:cNvPicPr>
          <p:nvPr/>
        </p:nvPicPr>
        <p:blipFill rotWithShape="1">
          <a:blip r:embed="rId8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8" t="2854" r="2124" b="5179"/>
          <a:stretch/>
        </p:blipFill>
        <p:spPr bwMode="auto">
          <a:xfrm>
            <a:off x="6188358" y="26569"/>
            <a:ext cx="2955642" cy="1625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331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21" t="28959" r="41728" b="22372"/>
          <a:stretch/>
        </p:blipFill>
        <p:spPr bwMode="auto">
          <a:xfrm>
            <a:off x="1907704" y="1218258"/>
            <a:ext cx="4817806" cy="494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Овал 16"/>
          <p:cNvSpPr/>
          <p:nvPr/>
        </p:nvSpPr>
        <p:spPr>
          <a:xfrm>
            <a:off x="3560479" y="3007705"/>
            <a:ext cx="1440160" cy="13681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Мировые запасы</a:t>
            </a:r>
            <a:endParaRPr lang="ru-RU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04048" y="3264795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Нефть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411760" y="3873262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Каменный уголь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411760" y="2802434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Горючий сланец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 rot="4185442">
            <a:off x="3439050" y="203619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Торф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 rot="3786795">
            <a:off x="2660799" y="2194938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Природный газ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572265" y="1651614"/>
            <a:ext cx="25362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Природный газ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411760" y="3873262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Каменный уголь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07505" y="1324812"/>
            <a:ext cx="1800200" cy="446449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С</a:t>
            </a:r>
            <a:r>
              <a:rPr lang="ru-RU" sz="1600" dirty="0" smtClean="0"/>
              <a:t>месь газов, образовавшихся в недрах Земли при разложении органических веществ. Относится к группе осадочных горных пород. в пластовых условиях находится в газообразном состоянии или в виде газовой шапки нефтегазовых месторождений.</a:t>
            </a:r>
            <a:endParaRPr lang="ru-RU" sz="1600" dirty="0"/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95" t="29505" r="40092" b="23191"/>
          <a:stretch/>
        </p:blipFill>
        <p:spPr bwMode="auto">
          <a:xfrm>
            <a:off x="6689568" y="2115172"/>
            <a:ext cx="2218871" cy="2174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776356" y="2831238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Россия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258943" y="3565485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Иран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 rot="1087900">
            <a:off x="6593338" y="3013145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Катар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 rot="2756368">
            <a:off x="6738003" y="2617834"/>
            <a:ext cx="13357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solidFill>
                  <a:schemeClr val="bg1"/>
                </a:solidFill>
              </a:rPr>
              <a:t>Сауд. Аравия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 rot="3499822">
            <a:off x="7063766" y="2416722"/>
            <a:ext cx="8969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США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 rot="5172583">
            <a:off x="7173521" y="2419547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Алжир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36" name="Прямоугольник 35">
            <a:hlinkClick r:id="rId5" action="ppaction://hlinksldjump"/>
            <a:hlinkHover r:id="" action="ppaction://noaction" highlightClick="1"/>
          </p:cNvPr>
          <p:cNvSpPr/>
          <p:nvPr/>
        </p:nvSpPr>
        <p:spPr>
          <a:xfrm>
            <a:off x="5046247" y="2527662"/>
            <a:ext cx="1224136" cy="2197481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>
            <a:hlinkClick r:id="rId6" action="ppaction://hlinksldjump"/>
          </p:cNvPr>
          <p:cNvSpPr/>
          <p:nvPr/>
        </p:nvSpPr>
        <p:spPr>
          <a:xfrm>
            <a:off x="2267743" y="2802434"/>
            <a:ext cx="1008113" cy="729199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>
            <a:hlinkClick r:id="rId7" action="ppaction://hlinksldjump"/>
          </p:cNvPr>
          <p:cNvSpPr/>
          <p:nvPr/>
        </p:nvSpPr>
        <p:spPr>
          <a:xfrm rot="19203671">
            <a:off x="2999814" y="1681526"/>
            <a:ext cx="560133" cy="1285063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>
            <a:hlinkClick r:id="rId8" action="ppaction://hlinksldjump"/>
          </p:cNvPr>
          <p:cNvSpPr/>
          <p:nvPr/>
        </p:nvSpPr>
        <p:spPr>
          <a:xfrm rot="20737781">
            <a:off x="3560479" y="1413559"/>
            <a:ext cx="756128" cy="1344887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>
            <a:hlinkClick r:id="rId9" action="ppaction://hlinksldjump"/>
          </p:cNvPr>
          <p:cNvSpPr/>
          <p:nvPr/>
        </p:nvSpPr>
        <p:spPr>
          <a:xfrm rot="20205840">
            <a:off x="2698256" y="3764541"/>
            <a:ext cx="990456" cy="168534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>
            <a:hlinkClick r:id="rId5" action="ppaction://hlinksldjump"/>
          </p:cNvPr>
          <p:cNvSpPr/>
          <p:nvPr/>
        </p:nvSpPr>
        <p:spPr>
          <a:xfrm>
            <a:off x="4067944" y="4607213"/>
            <a:ext cx="864096" cy="1182095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>
            <a:hlinkClick r:id="rId5" action="ppaction://hlinksldjump"/>
          </p:cNvPr>
          <p:cNvSpPr/>
          <p:nvPr/>
        </p:nvSpPr>
        <p:spPr>
          <a:xfrm>
            <a:off x="4316607" y="1484784"/>
            <a:ext cx="831457" cy="144016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>
            <a:hlinkClick r:id="rId5" action="ppaction://hlinksldjump"/>
          </p:cNvPr>
          <p:cNvSpPr/>
          <p:nvPr/>
        </p:nvSpPr>
        <p:spPr>
          <a:xfrm>
            <a:off x="5004048" y="2680062"/>
            <a:ext cx="1224136" cy="2197481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>
            <a:hlinkClick r:id="rId6" action="ppaction://hlinksldjump"/>
          </p:cNvPr>
          <p:cNvSpPr/>
          <p:nvPr/>
        </p:nvSpPr>
        <p:spPr>
          <a:xfrm>
            <a:off x="2420143" y="2954834"/>
            <a:ext cx="1008113" cy="729199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>
            <a:hlinkClick r:id="rId7" action="ppaction://hlinksldjump"/>
          </p:cNvPr>
          <p:cNvSpPr/>
          <p:nvPr/>
        </p:nvSpPr>
        <p:spPr>
          <a:xfrm rot="19203671">
            <a:off x="3152214" y="1833926"/>
            <a:ext cx="560133" cy="1285063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>
            <a:hlinkClick r:id="rId8" action="ppaction://hlinksldjump"/>
          </p:cNvPr>
          <p:cNvSpPr/>
          <p:nvPr/>
        </p:nvSpPr>
        <p:spPr>
          <a:xfrm rot="20737781">
            <a:off x="3712879" y="1565959"/>
            <a:ext cx="756128" cy="1344887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>
            <a:hlinkClick r:id="rId9" action="ppaction://hlinksldjump"/>
          </p:cNvPr>
          <p:cNvSpPr/>
          <p:nvPr/>
        </p:nvSpPr>
        <p:spPr>
          <a:xfrm rot="20205840">
            <a:off x="2850656" y="3916941"/>
            <a:ext cx="990456" cy="168534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>
            <a:hlinkClick r:id="rId5" action="ppaction://hlinksldjump"/>
          </p:cNvPr>
          <p:cNvSpPr/>
          <p:nvPr/>
        </p:nvSpPr>
        <p:spPr>
          <a:xfrm>
            <a:off x="4220344" y="4759613"/>
            <a:ext cx="864096" cy="1182095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>
            <a:hlinkClick r:id="rId5" action="ppaction://hlinksldjump"/>
          </p:cNvPr>
          <p:cNvSpPr/>
          <p:nvPr/>
        </p:nvSpPr>
        <p:spPr>
          <a:xfrm>
            <a:off x="4469007" y="1637184"/>
            <a:ext cx="831457" cy="144016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>
            <a:hlinkClick r:id="rId10" action="ppaction://hlinksldjump"/>
          </p:cNvPr>
          <p:cNvSpPr/>
          <p:nvPr/>
        </p:nvSpPr>
        <p:spPr>
          <a:xfrm rot="20484096">
            <a:off x="7992876" y="2363654"/>
            <a:ext cx="785103" cy="1486335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2" name="Picture 2" descr="What is Shale Gas?"/>
          <p:cNvPicPr>
            <a:picLocks noChangeAspect="1" noChangeArrowheads="1"/>
          </p:cNvPicPr>
          <p:nvPr/>
        </p:nvPicPr>
        <p:blipFill rotWithShape="1">
          <a:blip r:embed="rId11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468"/>
          <a:stretch/>
        </p:blipFill>
        <p:spPr bwMode="auto">
          <a:xfrm>
            <a:off x="6888451" y="0"/>
            <a:ext cx="2255549" cy="1218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60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21" t="28959" r="41728" b="22372"/>
          <a:stretch/>
        </p:blipFill>
        <p:spPr bwMode="auto">
          <a:xfrm>
            <a:off x="1907704" y="1218258"/>
            <a:ext cx="4817806" cy="494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Овал 16"/>
          <p:cNvSpPr/>
          <p:nvPr/>
        </p:nvSpPr>
        <p:spPr>
          <a:xfrm>
            <a:off x="3560479" y="3007705"/>
            <a:ext cx="1440160" cy="13681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Мировые запасы</a:t>
            </a:r>
            <a:endParaRPr lang="ru-RU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04048" y="3264795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Нефть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411760" y="3873262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Каменный уголь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411760" y="2802434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Горючий сланец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 rot="4185442">
            <a:off x="3439050" y="203619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Торф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 rot="3786795">
            <a:off x="2660799" y="2194938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Природный газ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112726" y="1651614"/>
            <a:ext cx="1292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Торф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411760" y="3873262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Каменный уголь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07505" y="1324812"/>
            <a:ext cx="1800200" cy="446449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С</a:t>
            </a:r>
            <a:r>
              <a:rPr lang="ru-RU" sz="1600" dirty="0" smtClean="0"/>
              <a:t>месь газов, образовавшихся в недрах Земли при разложении органических веществ. Относится к группе осадочных горных пород. в пластовых условиях находится в газообразном состоянии или в виде газовой шапки нефтегазовых месторождений.</a:t>
            </a:r>
            <a:endParaRPr lang="ru-RU" sz="1600" dirty="0"/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97" t="22770" r="37013" b="23190"/>
          <a:stretch/>
        </p:blipFill>
        <p:spPr bwMode="auto">
          <a:xfrm>
            <a:off x="6732240" y="2060848"/>
            <a:ext cx="2122658" cy="2228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884368" y="3018438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</a:rPr>
              <a:t>Россия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 rot="19595262">
            <a:off x="6833358" y="3397555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</a:rPr>
              <a:t>Индонезия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683182" y="3049215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США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 rot="1643591">
            <a:off x="6773141" y="2725794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</a:rPr>
              <a:t>Финляндия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 rot="2763154">
            <a:off x="6883308" y="2517515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Канада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 rot="4595633">
            <a:off x="7112311" y="2364215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Китай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36" name="Прямоугольник 35">
            <a:hlinkClick r:id="rId5" action="ppaction://hlinksldjump"/>
          </p:cNvPr>
          <p:cNvSpPr/>
          <p:nvPr/>
        </p:nvSpPr>
        <p:spPr>
          <a:xfrm>
            <a:off x="5046247" y="2527662"/>
            <a:ext cx="1224136" cy="2197481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>
            <a:hlinkClick r:id="rId6" action="ppaction://hlinksldjump"/>
          </p:cNvPr>
          <p:cNvSpPr/>
          <p:nvPr/>
        </p:nvSpPr>
        <p:spPr>
          <a:xfrm>
            <a:off x="2267743" y="2802434"/>
            <a:ext cx="1008113" cy="729199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>
            <a:hlinkClick r:id="rId7" action="ppaction://hlinksldjump"/>
          </p:cNvPr>
          <p:cNvSpPr/>
          <p:nvPr/>
        </p:nvSpPr>
        <p:spPr>
          <a:xfrm rot="19203671">
            <a:off x="2999814" y="1681526"/>
            <a:ext cx="560133" cy="1285063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>
            <a:hlinkClick r:id="rId8" action="ppaction://hlinksldjump"/>
          </p:cNvPr>
          <p:cNvSpPr/>
          <p:nvPr/>
        </p:nvSpPr>
        <p:spPr>
          <a:xfrm rot="20737781">
            <a:off x="3560479" y="1413559"/>
            <a:ext cx="756128" cy="1344887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>
            <a:hlinkClick r:id="rId9" action="ppaction://hlinksldjump"/>
          </p:cNvPr>
          <p:cNvSpPr/>
          <p:nvPr/>
        </p:nvSpPr>
        <p:spPr>
          <a:xfrm rot="20205840">
            <a:off x="2698256" y="3764541"/>
            <a:ext cx="990456" cy="168534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>
            <a:hlinkClick r:id="rId5" action="ppaction://hlinksldjump"/>
          </p:cNvPr>
          <p:cNvSpPr/>
          <p:nvPr/>
        </p:nvSpPr>
        <p:spPr>
          <a:xfrm>
            <a:off x="4067944" y="4607213"/>
            <a:ext cx="864096" cy="1182095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>
            <a:hlinkClick r:id="rId5" action="ppaction://hlinksldjump"/>
          </p:cNvPr>
          <p:cNvSpPr/>
          <p:nvPr/>
        </p:nvSpPr>
        <p:spPr>
          <a:xfrm>
            <a:off x="4316607" y="1484784"/>
            <a:ext cx="831457" cy="144016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>
            <a:hlinkClick r:id="rId10" action="ppaction://hlinksldjump"/>
          </p:cNvPr>
          <p:cNvSpPr/>
          <p:nvPr/>
        </p:nvSpPr>
        <p:spPr>
          <a:xfrm rot="185617">
            <a:off x="7730962" y="2277011"/>
            <a:ext cx="884956" cy="1975565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146" name="Picture 2" descr="Учёные Рязанского госуниверситета объяснили, к чему приводит выжигание и вырубка леса - МедиаРязань"/>
          <p:cNvPicPr>
            <a:picLocks noChangeAspect="1" noChangeArrowheads="1"/>
          </p:cNvPicPr>
          <p:nvPr/>
        </p:nvPicPr>
        <p:blipFill>
          <a:blip r:embed="rId11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3858" y="4447"/>
            <a:ext cx="2290142" cy="1527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451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660232" y="1340768"/>
            <a:ext cx="2448272" cy="446449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Главная статья российского экспорта. </a:t>
            </a:r>
          </a:p>
          <a:p>
            <a:pPr algn="ctr"/>
            <a:r>
              <a:rPr lang="ru-RU" dirty="0" smtClean="0"/>
              <a:t>Составляет 33% ВВП.</a:t>
            </a:r>
          </a:p>
          <a:p>
            <a:pPr algn="ctr"/>
            <a:r>
              <a:rPr lang="ru-RU" dirty="0" smtClean="0"/>
              <a:t>Запасы составляют  77,4 млрд. баррелей, которых хватит на 94 года.</a:t>
            </a:r>
            <a:endParaRPr lang="ru-RU" dirty="0"/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21" t="28959" r="41728" b="22372"/>
          <a:stretch/>
        </p:blipFill>
        <p:spPr bwMode="auto">
          <a:xfrm>
            <a:off x="1907704" y="1218258"/>
            <a:ext cx="4817806" cy="494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Овал 16"/>
          <p:cNvSpPr/>
          <p:nvPr/>
        </p:nvSpPr>
        <p:spPr>
          <a:xfrm>
            <a:off x="3560479" y="3007705"/>
            <a:ext cx="1440160" cy="13681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Мировые запасы</a:t>
            </a:r>
            <a:endParaRPr lang="ru-RU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04048" y="3264795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Нефть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411760" y="3873262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Каменный уголь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411760" y="2802434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Горючий сланец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 rot="4185442">
            <a:off x="3439050" y="203619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Торф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 rot="3786795">
            <a:off x="2660799" y="2194938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Природный газ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411760" y="786210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Нефтяные запасы России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2411760" y="3873262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Каменный уголь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07505" y="1324812"/>
            <a:ext cx="1800200" cy="446449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Одно из первых упоминаний о нефти в России относится к XV в. Регулярная добыча нефти началась с 1745 г. Основным нефтяным районом России был Кавказ.</a:t>
            </a:r>
          </a:p>
          <a:p>
            <a:pPr algn="ctr"/>
            <a:r>
              <a:rPr lang="ru-RU" sz="1600" dirty="0" smtClean="0"/>
              <a:t>В СССР количество месторождений </a:t>
            </a:r>
            <a:r>
              <a:rPr lang="ru-RU" sz="1600" smtClean="0"/>
              <a:t>заметно выросло.</a:t>
            </a:r>
            <a:endParaRPr lang="ru-RU" sz="1600" dirty="0" smtClean="0"/>
          </a:p>
        </p:txBody>
      </p:sp>
      <p:sp>
        <p:nvSpPr>
          <p:cNvPr id="24" name="Прямоугольник 23">
            <a:hlinkClick r:id="rId4" action="ppaction://hlinksldjump"/>
          </p:cNvPr>
          <p:cNvSpPr/>
          <p:nvPr/>
        </p:nvSpPr>
        <p:spPr>
          <a:xfrm>
            <a:off x="5046247" y="2527662"/>
            <a:ext cx="1224136" cy="2197481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>
            <a:hlinkClick r:id="rId5" action="ppaction://hlinksldjump"/>
          </p:cNvPr>
          <p:cNvSpPr/>
          <p:nvPr/>
        </p:nvSpPr>
        <p:spPr>
          <a:xfrm>
            <a:off x="2267743" y="2802434"/>
            <a:ext cx="1008113" cy="729199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>
            <a:hlinkClick r:id="rId6" action="ppaction://hlinksldjump"/>
          </p:cNvPr>
          <p:cNvSpPr/>
          <p:nvPr/>
        </p:nvSpPr>
        <p:spPr>
          <a:xfrm rot="19203671">
            <a:off x="2999814" y="1681526"/>
            <a:ext cx="560133" cy="1285063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>
            <a:hlinkClick r:id="rId7" action="ppaction://hlinksldjump"/>
          </p:cNvPr>
          <p:cNvSpPr/>
          <p:nvPr/>
        </p:nvSpPr>
        <p:spPr>
          <a:xfrm rot="20737781">
            <a:off x="3560479" y="1413559"/>
            <a:ext cx="756128" cy="1344887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>
            <a:hlinkClick r:id="rId8" action="ppaction://hlinksldjump"/>
          </p:cNvPr>
          <p:cNvSpPr/>
          <p:nvPr/>
        </p:nvSpPr>
        <p:spPr>
          <a:xfrm rot="20205840">
            <a:off x="2698256" y="3764541"/>
            <a:ext cx="990456" cy="168534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>
            <a:hlinkClick r:id="rId4" action="ppaction://hlinksldjump"/>
          </p:cNvPr>
          <p:cNvSpPr/>
          <p:nvPr/>
        </p:nvSpPr>
        <p:spPr>
          <a:xfrm>
            <a:off x="4067944" y="4607213"/>
            <a:ext cx="864096" cy="1182095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>
            <a:hlinkClick r:id="rId4" action="ppaction://hlinksldjump"/>
          </p:cNvPr>
          <p:cNvSpPr/>
          <p:nvPr/>
        </p:nvSpPr>
        <p:spPr>
          <a:xfrm>
            <a:off x="4316607" y="1484784"/>
            <a:ext cx="831457" cy="144016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399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660232" y="1340768"/>
            <a:ext cx="2448272" cy="446449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  <a:r>
              <a:rPr lang="ru-RU" dirty="0" smtClean="0"/>
              <a:t>Большая </a:t>
            </a:r>
            <a:r>
              <a:rPr lang="ru-RU" dirty="0"/>
              <a:t>часть не пригодна к разработке, так как находится в области вечной мерзлоты. </a:t>
            </a:r>
            <a:endParaRPr lang="ru-RU" dirty="0" smtClean="0"/>
          </a:p>
          <a:p>
            <a:pPr algn="ctr"/>
            <a:r>
              <a:rPr lang="ru-RU" dirty="0" smtClean="0"/>
              <a:t>70 </a:t>
            </a:r>
            <a:r>
              <a:rPr lang="ru-RU" dirty="0"/>
              <a:t>% приходится на запасы бурого угля</a:t>
            </a:r>
            <a:r>
              <a:rPr lang="ru-RU" dirty="0" smtClean="0"/>
              <a:t>.</a:t>
            </a:r>
          </a:p>
          <a:p>
            <a:pPr algn="ctr"/>
            <a:r>
              <a:rPr lang="ru-RU" dirty="0" smtClean="0"/>
              <a:t>Добывается около 350 млн. тонн в год</a:t>
            </a:r>
            <a:endParaRPr lang="ru-RU" dirty="0"/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21" t="28959" r="41728" b="22372"/>
          <a:stretch/>
        </p:blipFill>
        <p:spPr bwMode="auto">
          <a:xfrm>
            <a:off x="1907704" y="1218258"/>
            <a:ext cx="4817806" cy="494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Овал 16"/>
          <p:cNvSpPr/>
          <p:nvPr/>
        </p:nvSpPr>
        <p:spPr>
          <a:xfrm>
            <a:off x="3560479" y="3007705"/>
            <a:ext cx="1440160" cy="13681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Мировые запасы</a:t>
            </a:r>
            <a:endParaRPr lang="ru-RU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04048" y="3264795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Нефть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411760" y="3873262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Каменный уголь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411760" y="2802434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Горючий сланец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 rot="4185442">
            <a:off x="3439050" y="203619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Торф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 rot="3786795">
            <a:off x="2660799" y="2194938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Природный газ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411760" y="786210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Запасы угля в России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2411760" y="3873262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Каменный уголь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07505" y="1324812"/>
            <a:ext cx="1800200" cy="446449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  В зависимости от степени преобразования и удельного количества углерода в угле различают четыре его типа: </a:t>
            </a:r>
            <a:endParaRPr lang="ru-RU" sz="1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/>
              <a:t>бурые </a:t>
            </a:r>
            <a:r>
              <a:rPr lang="ru-RU" sz="1600" dirty="0"/>
              <a:t>угли (лигниты), </a:t>
            </a:r>
            <a:endParaRPr lang="ru-RU" sz="1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/>
              <a:t>к</a:t>
            </a:r>
            <a:r>
              <a:rPr lang="ru-RU" sz="1600" dirty="0" smtClean="0"/>
              <a:t>аменные </a:t>
            </a:r>
            <a:r>
              <a:rPr lang="ru-RU" sz="1600" dirty="0"/>
              <a:t>угли, </a:t>
            </a:r>
            <a:endParaRPr lang="ru-RU" sz="1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/>
              <a:t>а</a:t>
            </a:r>
            <a:r>
              <a:rPr lang="ru-RU" sz="1600" dirty="0" smtClean="0"/>
              <a:t>нтрациты,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/>
              <a:t>графиты</a:t>
            </a:r>
          </a:p>
        </p:txBody>
      </p:sp>
      <p:sp>
        <p:nvSpPr>
          <p:cNvPr id="24" name="Прямоугольник 23">
            <a:hlinkClick r:id="rId4" action="ppaction://hlinksldjump"/>
          </p:cNvPr>
          <p:cNvSpPr/>
          <p:nvPr/>
        </p:nvSpPr>
        <p:spPr>
          <a:xfrm>
            <a:off x="5046247" y="2527662"/>
            <a:ext cx="1224136" cy="2197481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>
            <a:hlinkClick r:id="rId5" action="ppaction://hlinksldjump"/>
          </p:cNvPr>
          <p:cNvSpPr/>
          <p:nvPr/>
        </p:nvSpPr>
        <p:spPr>
          <a:xfrm>
            <a:off x="2267743" y="2802434"/>
            <a:ext cx="1008113" cy="729199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>
            <a:hlinkClick r:id="rId6" action="ppaction://hlinksldjump"/>
          </p:cNvPr>
          <p:cNvSpPr/>
          <p:nvPr/>
        </p:nvSpPr>
        <p:spPr>
          <a:xfrm rot="19203671">
            <a:off x="2999814" y="1681526"/>
            <a:ext cx="560133" cy="1285063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>
            <a:hlinkClick r:id="rId7" action="ppaction://hlinksldjump"/>
          </p:cNvPr>
          <p:cNvSpPr/>
          <p:nvPr/>
        </p:nvSpPr>
        <p:spPr>
          <a:xfrm rot="20737781">
            <a:off x="3560479" y="1413559"/>
            <a:ext cx="756128" cy="1344887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>
            <a:hlinkClick r:id="rId8" action="ppaction://hlinksldjump"/>
          </p:cNvPr>
          <p:cNvSpPr/>
          <p:nvPr/>
        </p:nvSpPr>
        <p:spPr>
          <a:xfrm rot="20205840">
            <a:off x="2698256" y="3764541"/>
            <a:ext cx="990456" cy="168534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>
            <a:hlinkClick r:id="rId4" action="ppaction://hlinksldjump"/>
          </p:cNvPr>
          <p:cNvSpPr/>
          <p:nvPr/>
        </p:nvSpPr>
        <p:spPr>
          <a:xfrm>
            <a:off x="4067944" y="4607213"/>
            <a:ext cx="864096" cy="1182095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>
            <a:hlinkClick r:id="rId4" action="ppaction://hlinksldjump"/>
          </p:cNvPr>
          <p:cNvSpPr/>
          <p:nvPr/>
        </p:nvSpPr>
        <p:spPr>
          <a:xfrm>
            <a:off x="4316607" y="1484784"/>
            <a:ext cx="831457" cy="144016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568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660232" y="1340768"/>
            <a:ext cx="2448272" cy="446449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  <a:r>
              <a:rPr lang="ru-RU" dirty="0" smtClean="0"/>
              <a:t>Разведанные </a:t>
            </a:r>
            <a:r>
              <a:rPr lang="ru-RU" dirty="0"/>
              <a:t>запасы горючих сланцев </a:t>
            </a:r>
            <a:r>
              <a:rPr lang="ru-RU" dirty="0" smtClean="0"/>
              <a:t>РФ – 37 </a:t>
            </a:r>
            <a:r>
              <a:rPr lang="ru-RU" dirty="0"/>
              <a:t>млрд. </a:t>
            </a:r>
            <a:r>
              <a:rPr lang="ru-RU" dirty="0" smtClean="0"/>
              <a:t>тонн.</a:t>
            </a:r>
          </a:p>
          <a:p>
            <a:pPr algn="ctr"/>
            <a:r>
              <a:rPr lang="ru-RU" dirty="0" smtClean="0"/>
              <a:t>Ресурсы </a:t>
            </a:r>
            <a:r>
              <a:rPr lang="ru-RU" dirty="0"/>
              <a:t>– </a:t>
            </a:r>
            <a:r>
              <a:rPr lang="ru-RU" dirty="0" smtClean="0"/>
              <a:t>около </a:t>
            </a:r>
            <a:r>
              <a:rPr lang="ru-RU" dirty="0"/>
              <a:t>850 млрд. тонн.</a:t>
            </a: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21" t="28959" r="41728" b="22372"/>
          <a:stretch/>
        </p:blipFill>
        <p:spPr bwMode="auto">
          <a:xfrm>
            <a:off x="1907704" y="1218258"/>
            <a:ext cx="4817806" cy="494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Овал 16"/>
          <p:cNvSpPr/>
          <p:nvPr/>
        </p:nvSpPr>
        <p:spPr>
          <a:xfrm>
            <a:off x="3560479" y="3007705"/>
            <a:ext cx="1440160" cy="13681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Мировые запасы</a:t>
            </a:r>
            <a:endParaRPr lang="ru-RU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04048" y="3264795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Нефть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411760" y="3873262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Каменный уголь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411760" y="2802434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Горючий сланец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 rot="4185442">
            <a:off x="3439050" y="203619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Торф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 rot="3786795">
            <a:off x="2660799" y="2194938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Природный газ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411760" y="786210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Сланцевая отрасль в России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2411760" y="3873262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Каменный уголь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9" name="Прямоугольник 28">
            <a:hlinkHover r:id="rId4" action="ppaction://hlinksldjump"/>
          </p:cNvPr>
          <p:cNvSpPr/>
          <p:nvPr/>
        </p:nvSpPr>
        <p:spPr>
          <a:xfrm rot="19203671">
            <a:off x="2999814" y="1681526"/>
            <a:ext cx="560133" cy="1285063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107505" y="1324812"/>
            <a:ext cx="1800200" cy="446449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  </a:t>
            </a:r>
            <a:r>
              <a:rPr lang="ru-RU" sz="1600" dirty="0" smtClean="0"/>
              <a:t>К 1975 году </a:t>
            </a:r>
            <a:r>
              <a:rPr lang="ru-RU" sz="1600" dirty="0"/>
              <a:t>по добыче сланцев СССР </a:t>
            </a:r>
            <a:r>
              <a:rPr lang="ru-RU" sz="1600" dirty="0" smtClean="0"/>
              <a:t>занимал </a:t>
            </a:r>
            <a:r>
              <a:rPr lang="ru-RU" sz="1600" dirty="0"/>
              <a:t>1-е место в </a:t>
            </a:r>
            <a:r>
              <a:rPr lang="ru-RU" sz="1600" dirty="0" smtClean="0"/>
              <a:t>мире. Добывалось </a:t>
            </a:r>
            <a:r>
              <a:rPr lang="ru-RU" sz="1600" dirty="0"/>
              <a:t>до 36 </a:t>
            </a:r>
            <a:r>
              <a:rPr lang="ru-RU" sz="1600" dirty="0" smtClean="0"/>
              <a:t>млн. </a:t>
            </a:r>
            <a:r>
              <a:rPr lang="ru-RU" sz="1600" dirty="0"/>
              <a:t>тонн сланца в год</a:t>
            </a:r>
            <a:endParaRPr lang="ru-RU" sz="1600" dirty="0" smtClean="0"/>
          </a:p>
        </p:txBody>
      </p:sp>
      <p:sp>
        <p:nvSpPr>
          <p:cNvPr id="24" name="Прямоугольник 23">
            <a:hlinkClick r:id="rId5" action="ppaction://hlinksldjump"/>
          </p:cNvPr>
          <p:cNvSpPr/>
          <p:nvPr/>
        </p:nvSpPr>
        <p:spPr>
          <a:xfrm>
            <a:off x="5046247" y="2527662"/>
            <a:ext cx="1224136" cy="2197481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>
            <a:hlinkClick r:id="rId6" action="ppaction://hlinksldjump"/>
          </p:cNvPr>
          <p:cNvSpPr/>
          <p:nvPr/>
        </p:nvSpPr>
        <p:spPr>
          <a:xfrm>
            <a:off x="2267743" y="2802434"/>
            <a:ext cx="1008113" cy="729199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>
            <a:hlinkClick r:id="rId4" action="ppaction://hlinksldjump"/>
          </p:cNvPr>
          <p:cNvSpPr/>
          <p:nvPr/>
        </p:nvSpPr>
        <p:spPr>
          <a:xfrm rot="19203671">
            <a:off x="2999814" y="1681526"/>
            <a:ext cx="560133" cy="1285063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>
            <a:hlinkClick r:id="rId7" action="ppaction://hlinksldjump"/>
          </p:cNvPr>
          <p:cNvSpPr/>
          <p:nvPr/>
        </p:nvSpPr>
        <p:spPr>
          <a:xfrm rot="20737781">
            <a:off x="3560479" y="1413559"/>
            <a:ext cx="756128" cy="1344887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>
            <a:hlinkClick r:id="rId8" action="ppaction://hlinksldjump"/>
          </p:cNvPr>
          <p:cNvSpPr/>
          <p:nvPr/>
        </p:nvSpPr>
        <p:spPr>
          <a:xfrm rot="20205840">
            <a:off x="2698256" y="3764541"/>
            <a:ext cx="990456" cy="168534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>
            <a:hlinkClick r:id="rId5" action="ppaction://hlinksldjump"/>
          </p:cNvPr>
          <p:cNvSpPr/>
          <p:nvPr/>
        </p:nvSpPr>
        <p:spPr>
          <a:xfrm>
            <a:off x="4067944" y="4607213"/>
            <a:ext cx="864096" cy="1182095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>
            <a:hlinkClick r:id="rId5" action="ppaction://hlinksldjump"/>
          </p:cNvPr>
          <p:cNvSpPr/>
          <p:nvPr/>
        </p:nvSpPr>
        <p:spPr>
          <a:xfrm>
            <a:off x="4316607" y="1484784"/>
            <a:ext cx="831457" cy="144016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586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DDF3E18B-63FE-4B22-A7AC-6EA4824DB95E"/>
  <p:tag name="ISPRING_SCORM_RATE_SLIDES" val="1"/>
  <p:tag name="ISPRING_SCORM_PASSING_SCORE" val="100.0000000000"/>
  <p:tag name="ISPRINGONLINEFOLDERID" val="0"/>
  <p:tag name="ISPRINGONLINEFOLDERPATH" val="Каталог"/>
  <p:tag name="ISPRINGCLOUDFOLDERID" val="0"/>
  <p:tag name="ISPRINGCLOUDFOLDERPATH" val="Каталог"/>
  <p:tag name="ISPRING_PLAYERS_CUSTOMIZATION" val="UEsDBBQAAgAIAHuAj0XOggk37AIAAIgIAAAUAAAAdW5pdmVyc2FsL3BsYXllci54bWytVU1v2zAMPafA/oOhe62kXdc0kFt0BYod1qFA1m23QLUZW4tteZJcN/31o/xtz+lWYAcDNsX3SPGRNLt6TmLnCZQWMvXIwp0TB1JfBiINPfLw9fZ4Sa4u3x2xLOZ7UI4IPJKnwgJ4TJwAtK9EZhB8z03kkZ7BRWbiZEpIJcweuc+Qu4u0JO+OZuiSao9ExmQrSouicIVGRBpqGeeWRLu+TGimQENqQNEqDeI02JX5OxqfRKbU7DPQPWRm3h64Jmk5nrUYkBSnrlQhPZnPF/TH3ee1H0HCj0WqDU99IA5WclaW8pH7uzsZ5DFoa5uxKsk1GGOTKG0zZlZisUwdrXyPVA6bBLTmIWg3TkNCKyydALNtzHVU8+gBreXVO1Hzln4b+71p3ErlaOec5Y+x0BEe9SGddRLI6DAqS8rrlh300HTQrWUijoJfuVAQlJ/f2haZL0gVsO24Mk9XFz4e4Nst941U+xuEYRfVCrqtaG4lmluCWg63jb7uKEhz2y1wkytoSjVjTyIA+YUrxW1bXBqVA6MjY42lQzCj1ZVrkTpBWGSS+OwftLF+I2l+6teUKQH/Q5hPSNTWRKQBPN8K9DGQYE0NYLGtzTVZ7NqYXU46f0x6fT0wVTnWouBFHMNVCDiGATecdnZ6CAqKa3TxczXC9g4OgiMRRjE+ZpJhfHqQJuFqN8nQOzgIjqW/m4C25raMdFzHUTO1HcToxDphfq6NTMRL2Z6DPWNWZR++NnLN0XUm2oPz+R+jOIjRDOaWTKwu+9bbV83hvZ1TozufTVZZBt2K8wAmzyqvZhbybOQTwJbnsbnp59Tswx50lPPUdExzfcd+l8VavIBTiMD+6RantiYR2J7xyIflaY8B9cTtMghfmqYiMlpLUql5SDmGtXkSUFSYalY+ouqhknkajLRxs+7noGPcVdcKuBPDFjNdnGDzycwj7/GlvsvF2UV3lfPFRYMt87qvAle5vGFV1wl3nUHrfm0vwuqZx9ffUEsDBBQAAgAIAON1PkZy+T4f4kYAAAagAAAXAAAAdW5pdmVyc2FsL3VuaXZlcnNhbC5wbmfsvXlY0tn7N17a1LTaqtmiTeWoiVCamrk1U1YjqZmV4oZpaKZiaoKKQE3TVOIylYLm1jJq5YoLiijaopa4lJYLiDgqmimQqCCC8kCfZTLT+V7P9fs9v+d3Xf4xzjXDed/nnPu8zuu+73Of5dZJm2OrV2xZsWjRotW/HD9yatGiJZxFixSNvl8q+z/nOv7skP1rcfCpYz8vym3cNij7jyXeP1n/tGgRMXal5Nx3sv9efuk4JHjRojUv5P8srg14fH7RorSkX478dDrUjcOE5gGOhYHcsT+aL1Jf9Npo2y1HO/hOluVtshVAccXyxR3Hly89cmTvT0uXJy759Wb0kp8PBC5ZbBL53a3rO3a3u7i/tPBc5rcKsSO4kfKwLbMzNZH78SkkK7Mf0tzchbK2tRUGpL6vEDsY6JcMR+axJP1GFAIUEyZsBoNc0VI+oXJMV3HpZvcri7/+Y+O+w6T0Q+9Dgk4l/DX2ZbTVQQ0NxVV7qxZ9/cfIc8ckWVK2h4OZGoLqDNu8wStg9KvYQOQssQccFN+2VLfpSkctpI/y7dv3zRa2am/+OsW3bcweGPHeQLB/qr8RZVaJvQ+vfhiCi97nYdItmcdxB3fqifu6X88W9U71JpWr/OD99R9BYd+qKpl+pZm7xbujunYCw9aB7isc2aLPG1/ZRw7ey4W9Dnf0mNl6R49DPsjo7+70DERgtc2QA+JOXeO1TjWjtK/ab6DoakVRiuhWpAwK7W3NYEc7/lxbHtMzUGsxPcLNgk599KWaqfsvSxsK5fYgL0yaVo+SeQPOJn+0pxpC+XfVZzaz6t0hQjM3JA/F5OYEoIfOkNdiqYPWAfTqJvOpQVsdbmQP92BkmhZ6ugc03XMmnVlrLiBmYU0WZVsscqkNVqnUbyHYsoKbzBwqwW5nK6bJvW6Ir9QwcOG+s4+R7qaH+agXW7vua5U9aM59ubnpenMuZ1HIhnRXiY3lOeFkW6WbrPMgT4taRbI/XDyFT5N8ObruuKU2Z+mwv/4wQYs5JdBNa0Wujc9pv+YBtATxmH04kPdY9WTQUdbls6wNtqYjTxnmk29j3eJviNZ3DW7Yx2y1N7Nrs5P0naB4pjO9LcQdWR2hou1h1fwWMaZnQ1po+jBu4FG5bWM/Tmw2NdZCcTQMiIX1epNXi7lbS9i00GAyf6SX1Hy8SxmrxmgMxnDrVENGCtq1KuRw5z0Px/e0QJD2Lfv0QVZURyBXfShxmlvtT26cQGXvwoJ6hTp69axivSZHqKkmWTImeh2Snu5o3raVEdfYMz0ywS7zJE8gw6JeVdbyidIWcd+UUsOR+toOZHLCdOMxG2J0YJpjgMSkoMn/ZuVAb7wFKNYMFjOSQHQxTrDrcjNvpfbamlsEMxLFCU1hom3JH5HPwqe8f58BrVI1RaYVRaumR0G/stDvpqYekNu70zDtHSjir5UOKq8CzyVjYy2COwBb61ZOORoCj/c+twBhRhVM1PS9xy0f6FfsaKwti2sGrig6nO7aJ/xLCRsq5EmneXkbQ0Z40sk8afgZVeX0jl2xpvynPTkRlcVBAjeJWZtK7NZ0d+NCELxJbIMjB5E9013xv7Y0w8tSMg9ecjn2lxPe9lwxgImPQ9i1V/MgeM8Rk80WtBMZ04VrI9k9Qh1c1qsDcBwrqTxAxOskFbyKTIuvREJyB6Y8TQoum5yls/kwO1ULZ2d6vMbZsOQE/DmRXp9pxvlBPPll5YvAiFpM/8ie4NdCtXp0VFrtwcIl0VhCbVVoTMHjbG1OBiMx/Zz5wMgEWSlz0jW/a8jYmAZp/BK6b3KKkhr/SMQvCxxxwocH/rXVEuryG776Z7f7tWns61iIpNrSJ2zxNlpNpedUy6974biV9PLHjRytkdj9LdyRWnVsA2q5mk77zhtaL3swkHuWV1V411SwXjawETz745hGyT4KsHXd9aNhztk6/FhxfLWLKQj2LPRxEc0D6MWPT2dSOabvf+IcBFMAlwseJzUW6azk85G7raiAuztvvDKlJU8IHzQD05Icf8SoFI7dGmdP9QbyhfvhTXyt0RgYzf81iydJUbKADaZW5oWhlB1rrSjltuQKooSYiLgRs4HNi1C+CAllL/pJdGAQiNfWb/S0NdUMc6lD78HVdeY5DlxOC3au6/VMtIVwq5toHrnb2m/WnqQbP0n7uPlChd8XdHdpamlZPIJNq8qwPe9yvMYSLYFgaq9LiLj6IIQVgACqZRjZa7YV8kidqeW60ij/OkKXNfiavbuMsrxZ9YU+PkZTvzWXm4EL+TAi2IqSAFMpHH+YjPvZc1It3I7EDq/zAFqVlELrP+A4jR2XiX5UU0OrmIkwgIkuR+A/oJ1a4jgQYoqEmFvus1fuaGkG4pIkFXV3OCfDzkyCvM9xdLJ6Bck/EdgueMfBH2mVjsBUnpaghwfT3sw4Bfee7ho40aGVVOf57E4zEAsNVg5ovJiECvPz2Rm7gU0dWPSCyhBsp2XUlvHb7bkOygTI/X7axWDR4AmKXmyE+gtPRqKlX5ifrrdJqnza5UmP6AYn6n+hm8SluelFSdQToPzqalTcIjEch5MCvu/59fLkqYrD+hyPlH29sIOUH63+dKy9nGHXOK3qk+E6bG9M2VMABBeFDn4cE2hV8kWvfs2JWO6f68mieRae0GG9AIJLS6Ebw8VdSUClA3bfswEZCRxCbFq6q6iZ4eOjMpQAH3iy5nzbGTpsnUMj32kyVTY8hrtuvCoGDF70pldPjaKHM0DXo0MszxF4aAIvhBBrxMS3p06YJVGj9qflacgEpSKI/pDW941FK4dEJlCvOzCnxsuAtGvJ1VuN41I9xaPphS2LrwWZ2T3Hq3qtu0feRpfKdAFzN8WYKt2+lYgghO20eB/YFB72hY3r9lrtAvYh8BTjYXYSVZXxwNvGFbrTrpiPflRs61gFuc7oSlPIeTu7rrPmZ7OzIhLhEjPws3VedDaABOguWIU7BVyB12rnm3EKztOwtqwWYB0pwZiQWMMSxiOIqVotBd03sQPD5AmIqdFIe4tHLkDE37EXHeaXrWlVU46G+jjAB7SVfpRphQ0+TkNDnOjXB7Qu8ckJmISXspnEQupiHepOGYFf8jUesMN7hJosVJ5EdNm57iGa5dcu18mdt1oDveawMCP0dG/gmu2aBat0RveszIsgB0Ci4nk+BFU2UZP2Cs1IUL9427j2YC+P6C8K6iA3c98g8Pq7PCusKElmD1L5m88zU52/YGdgk8wEA4EbMwtL1rgeqq32EblBiC5uLjyKLqiO9lxr5RXJ6Vf8qVEPtOgvZSJVa1mw1wnqtpIIVSc/ZAShMNRmHHfpY4+mVQ5AOQN7dDFetQZAkvzZptVbcAhnQYMcue3ZGIfjZ0fEUhKsCU1hkgpJX3vCPgLPV2UoDQ6Ou9nSYXU7TDRB5Dp6TVLDifUPZMQzqjxkNh5MuA7GNAeSQXaOBPX9J6dzYSQIMD7Nb0sGrcODXUCMUHaA7GBnl/GJmRrhnWdzMwEf+0kaU9VBLUJi8vR0vHhbbGLloxZCmzdcHGNRG7OBTOWn544kDOrBQRYhCNb9Z2OhxbyJOzDvbJCFtRHUMCkNSOFN3BVj/UyCvZhjZsuFU/AUPvJFGYhnsSY1uMn4C7eizfM+2AdZp6kDQtBqDwioIZmd+NaQtLIJbZYJvCwn8AcLNIjSOpVIwcZda1HKuinuW0UjiwMGBfYWSCNiHthNWU3Dw/jw8I+kYI5n6lCgB2e6jDWevJ8N8J5hOYGKSUBOUMYJEdVlXT3ZLUpWQ4eTD6Fwc2aCZ4ZLfSMF2GemNvCuyTXWP9u1ligDkhLIYu0DBNPZcdoldoPzq0bDCdvvZzhdl0aXGkLpHBTZfeOKYFAtc2fuOlyabn9EpP+WETJNaM8gOOARbFRHys42+9xRmZDM+pdlAdN/Dhl/2jbDdzslbxue+5IMMPIYCQZ2lMAzBxp/Kn7/h1j/5Uyn8aTnIR+h1A3uvCEBxq7+hld86aKilUl6SvOdxbOddXfPpXGIraifbZjNTpW3F32jgFhWwMrE+uA3/PeqmlVaHEPBbxfKSliXUTGmx+aq+seU/82q4aIaIypxdI4wgyTreWbRabreNxx0v/orzXBP25tHUSbRpIHnwc9mxx4w+dctf+rP/fUr6+IStbZXi78RaWz/547tpzN8isxUUlfOKlKq/c9fw59WjJceXTO731c5m0/StTn7B78VUG3Vv1/EaN/w8G2XzSMO+ZPL7DGzVv3Hr4PsOTm1BkEzfy9SnWhEUgtRgg5vJKj80/NGwpLdO64eUH6574eY1b4xebIOMfcc8M0n2zKwi/o0Lb4cJ9/uJJk7zU0nuDWfOn5IYX2otUKg303PI5x9LrIhyDpqj6vnM6Zirw/UBL/4u9JD6ooyf77p9Kb1f1xZsubHtbU36b05zTY+DtEZyolssUTzUEzQ+S8UR1l6+XPR/vWPzX7X4chh+5XmjioGqwzBCVeW7L5f5Gv6pnXpBREn5nIY3NRoBmhdl75b9x9Baok+mX36D2tm6urNBXeuB5MjLxSHiF5Gpy/SDeiLmTlQh7b/sHj5cXfgVXrw9USElfmui19pO3ppP7CVCZQVOuTTFno/Z/Ub/tF3X4333w1xSPifNuRI9EJDFhqy0JD/KxoycLtqtMmiEvXp2TIkkhnS9l7oX8IkUcZbnY3GtzPiGCqMLYxh36glF5s2edG1RVGPv1pt2r9l86NTm1Ggh5Ky3hgTwzNvdLVXeSZtQnq2n6YbqF3wVSwqX2fwFc3t23OdKOzpQvHMKM+B4Ip2BHQg7RCH/PyEiUbarMJHFQegmlGVy5wjtIfvJCKIJ/zE9/JuqGNCG5idA0eWa3G2KBUVL3bqurnlK0NyK3ckh+SpAF5ZkAN02Gq5EUEEUUl356mH8eQ7v9cPlpCcanSZufe8DVeapLtaX8yEnp1TfTZYMm+d04YDp2OqNYvMR15uyMkKoErv2pqHjb8m3SAFDyrGXU9phvtcbCt0mbvetuDXPDun9Rd0XzipUfqpugxj3eE4hMHrNAwk3bX3KsnwEG2rnedXy41TbOqxC9b301f5oofvifOYjWhZTbk/ilpAzqjcvS02r72/Bsz9t1WDIKHZz74KvrT81tqcCuk9junpdm3OxRYLDt+KUqPo738Fb/Q1Fi/RwWhf3u2qe3rZtb2tuY8QJrGbEFYU+pgtJWLuPmVWvCsRqC1/hz9nphbccPAiKTg3356eE7bUBqk+d6eYMKqB0Op+xqqh8QTf1sLLJoSNsqoMmqoGufbz9Ao4mkN2UADT8t1iSxBmYFKwz7nMImcxILkfM3e37oEjfDmJVXf0sgd6c1zbOhGt8rqKm577cB3mrssHOJJT7K0QDHNsqr0IaSNysuVjpdt0RCreMxcSD0lpKN/hlCoyAeG7QoapAEv/oaw5Z/59zqmuirxdV4NBnDX+0s6mvF3OsUTA4jmV5oh4DX+SdOKQD/LuIGr4+H2By7mMlDt5W6x19WhipVVfSo+CH9IgTskohYGNOcp6Tu+9L/NWMou+Enhh/97wjr3Pp7U5R0OVm1Dq/2Wgl3/MVEd3edZvtPbwdCbMtMm5izY3D5FcNraTpNbdnWAKilch7DbfJt67okmKWH9yTorgvFMg9Z1UGHCjV2NytLk3220UigdW6HPiImZNwi2r/TKV8zV2ybQbabKTdPdKc+7IIeet99nRX3PV53KPCIji6u3rGL/8W1NNs4br0b9qX29FudcTc5PzX18sbFbXPjNGehwCjJNX/E/UohGPAP9PWkg4S2/YhDzipzkPtZPsV7bfAQM4MZ8Lzo2OdhtddzCwuMjkdOc6Yso8LP654EUwZZl6xCX9B2aSTy8ozgEVITxhc3S5sAsFDZGmCws7BzfMPWQtUC7qt9Yla+LPDfBH702BcJR7YoigaPm7VJ36Inu+qt0snP2HWshxwTn6HL0sADf8vPd29DywMCeMtQbVLeGW9sZcA5kxwx+oMKj9OpEm0H8ezpMKSqafqjrwCCKH2mgxt8YOSA+ek5iFTosGkCUsjLhjE5LY8PmTeUajsdKmNMrsJn8ohRcx0LERScxZQQn0m5MQqg4U/2p2+8oSm/h5IJNZ9qrETWbgk+d2AdyTnZ6lyuKVTKt5Om/v2uect2T3XhuFOblwr02Ou60sWLLXODk38z0B8nMcFNZvngdsmzPP5muu/6PqyTyOTfdpFVGrzuLlUfPMgih7nfYNy493n54PO09xEUPxV5bU/DK3d1PzZNPwrSW7Lz2dB/cH3ltSx60OKfTOM817360QHFFYf+DMPByU/HEnK1xjx9XAedAbePE71M7Fy5P3zAMlm5DbARUyHR6Yx7P5H8JH3afCQvKXEtLWdOSlDqvJQio5TvGG7t6bNLfm691ynN2FVYpKw/CK8da2CJaMr5tvV1nungcYlvvXRJuopjNdkczxp8Wmor67Dhpdj2LN6aUIJKFKMA9jcNq+M6q8LraitD81kU3pi8puEdXgC6M8crWS+UQ39y+Zlwdb1qNBIp4Qbbeg5bkc63LrUqad4KnT1MX3zFsviz0YQYntrXxY5cioC3ZjXBgLLT4J3MrYYOlF7ho0VKPnolX7aXeCpTRTT5Sna6J9Jx7bxAhS7ycN9sf7o1bOw4aIM/nROSb7W7gkBhyVvjuyQMuri+0wTUl+QBh63fxRwAjApq/C3dGenmpEUkc/egdWOkI3eo3E64t7BgJR5fuN8BaC6fBAaUS2I7WTqjXYwxoZjSgPHZZEMgoW4abqCQq1BWQmmRvUMQEBVgZUEKcPMwwa9uIbal9V2o7Wh1RzEq0lZgKN6RTL7k5D/8N0RMnPc+Kc5LzBz5u2piKTiRYyhffuALFrq89G2IIzgkjOED22Z5yGy0ZYmDToLNT8aJgU7cPRWedJDo0quEBLi9c436XGdhN1ocUr6oNc7fCwtwmFvXWcV81wJ7iak+CkjwrMJbsEYK4fGyp5pVOJ92tBFPkHg+dRnZdlfk7OPeUzdiuqabqP9kae8nU6EK//sa4ZWPeIr5EHG1TGNnkAcU8dzVfm+bwmBfRDEp38PEXtbAAJrU/P0H/fM+LB8tjeQmiwYbECyvztHrPBAZn6khh/B/wt2CDycZGO926vdVsYm2JVSqxZvp/aDf3BDMOSo3PrB7LOzzdL0ADE6UZ57ImkFBTherS9stniqvjvHOKC2OI31mCKRDhmxgpC0MfMuGv8HQDq6WeMD8OtfVTYbZfx9M4TFK1JD2nhaVzHTfYJiicj3vI8QB3SB/6tMI5WG4N+TVjKo+3FnMUjghlFuv6MznvzmO7PrVkT7wlZGp/uSj3WeflHl7gQyCd2V/x1+848QIdHotZ00I/QzhLJ2t9L0Sx0EDOQMXZ4b4EpTdW/RalAS/1RRJhf3CVjBtfRhwCC6HrXVRvGpTOJnDr/2PEj+xwwe48levt5Kye0NANJIJYU1GZHNXLH57QQhuHgTgFpHkU5KPkF4AToiZ8x3T9T81wbz+vgyIDShxGR7If5dbaHoy08+10lgBXEcqyy/0ghHz3s4co+UeFIjVAq0yvmkyLKJd23AO/46X9CamCLE6WNzUCLHbto+Xy0gL8vuANAC8I7Nx6MYgSrBycp+beNdaRRTQ0tTD2hI2TeNa1+kg+KTiJbzuPoFe5sbz1reRsPagNIAd4FbFRxPOhcNONRNq05gHWwrke3LncCudF+xBXzxlLU/LZUd0X5YD2l4AhD6BiYFkGGx10QpYaJgt4F/e4CIEhj0JEwT1QGyCy6FkBoCNprsXtn620e24E6XNxJDaJkNEUMe3K9zZXYqOFqQzaHzfJMDI3SOhHr30L60x/pO7ddphg8O+B8tlE5iXtmI7hF+NSXOXoYNBVVm4i5eWTI830nNotxplCJUOY3N38TnH52GcAQCqszYrcWvqhThZuRhk7uU4nVT6lo6x3B53pmMYovi0FhxnNa49K+nc+p4EMKtPmWGTo0KOkyyw+2mduKAsk383kyi1QwjxWVByHaMot9Zx62BwN3DlOW7M4HzGP98K4FzlYK60v75nZ6uu/gvhcDFy8HgOdxemCEYfydK0uAxosX1LOgngX1LKjn/3fq6b6u4uaIeP+5azs33PT8bU6nPWLAhNUxNdlWSX2l99xGJrZWVvzwtl3/VtnTt+92FpZLq2aEEBqbJwQllRWokWqVcRX5OrPbLztilgf6OQavOk3X5px9BrnWgJYci56dAHT0kqcl7en75klqksIgDICm8awiVa/+OVkb1bmWYbRrxzcK6P1zUrKogUb3Mn59a1aRo4b3ZW32aVb9RprWUNajEqLm+b7f26mqi8/NLoD/55TkQ3+3VkPaLzazN3QWLE5Paba52/it7aD7FK0o0WY/7DJ6KWj4/vuZS3XdTzJT6WbCzmCKilvoXx8ZbdNLMKNJrPI7b5uw06PMFluLCnG/UWWHyxY0NziNwcRKpyjC8gEzB1YAisFAILvCMnm7VDuDm8zy+jZ1oAfB0IsYtaNSs8rcKXtZbyR6X2WlL+9dC0vJG19+5LawXr8pu2CzZYtJ18gatkvmr3xF9Ykqri9UTH860FO2Igccui3d9YbiqMYhYuzRIzNUevXFUo+MhDzz5ZLuZRaP9+DUMBPn9D8ejA9hZ7/U4koaWcOBUBl8RsGvZuGdUCmBpdXUOeWuv7n+8i/nNuoPly8RXAZJp97cMC/6EObId4FkUBfJswoJD7KOaeonfgmvqgtLL/ujN9wk1AHDYimhrIM8CLKsGVgQnRj1aIqaSpvW4sQhMKJZHuVYTna27vqJt7GYy+9gcb+soLQoI24HbHw0cCoompQiXzEZvbBjOHad7cyot+vKvRysAqhSwn9boOVW9qTIBO2jomohaPeMpGz9EBuHMFpbtsF9avlJL70vp/5V3a0foJAUeDRPNmehEJEsXCsRy7c0li3zdRm1tzUrLgFE2hqeaXe1PadijP1on3aKzjyE/bOIcvVNScRDov/0rpmbK95tvTCckTvOlWduuDEm3HZ2Wttkd7ySQDbuHF2cWsSnn9KZy833CU6u+3j3/FDscrOYR/JJREr+Oow/BFMJKQ6tv4TquaXpJkrN7RUNpGHfc9gFtuaivq4b9TAB07FLWRiLJcTeFkImS2vVdNrixaEXUIQ+Ek9R28n8yk63s0ksHpqHUsJjZbBteh80MlBUX8cQMNWG6scrpzgBlWUBokL+SC8v0BlgNCWicurTODptHttvkETtVEAKcXPhVtRGu1Zi+b9G+ZxzjPXZgi93Kl+1Ww3QTquD9cCelHSFD2VRAygckisEbqlt6PqjdHthXwaUzR8RDjp0lUjCIhJejA2A1ZGsyYxYUZWikksOliUANgwPZqZhzkA28vJIRRf2EHBBw9Uq0IiGF7+/Rg/RBnZOJ3dNV4MwI/HjJ3iycJnK6yI268Fx7Bg027BPj2yWJunThJKds3eV6EwDSkQd3mkVTvDJ0XvbPBG9jysrnZkg2XRvBG2fZRbSvzsNcFCGjUwH2flZPtnEbuWUsKbrnhaY4tKq9UbQvAqhGuAZn+RoK0HnFuFUQ+w2qu3h9KsJy6woaVLJQB5flZd31t6QXQBJRkvFrMo9eXU9nAc31MLfH/T0chIZpPg7dBlZlUVEaS2l5fn4CCd6Yyv57eTVduXVk6Ms4okIy7dngRti7fAIcvTIxMiBfS1w+b40X7DPgP35POwbS5kRdu+6uNWXkisl/NKv5/2F2Qta/S4OYfe75V8GKatVLGKF92hB2mBKEJ5OTav2PLaYkA7NtcCcxViDSYN+lS6IwV43Bx8VxhnqEcF2Xmjt02bgimKtgToF4IryiXt4BHSaT8jDpDZZSiiAFYXf08QDNL9RjGjUx6ekb0NAcCuTqoqByb7fBoWtM9LleEBpiVjd9BTb2xXTvUnNNj7fWoRqbgZGJgxGlR0WujqlVk/1puOIXRP6tNIJ8YNmYJcvsKT3zQkKuWAvj8DzL+Fp3DdzU9sq/gN0e6qZQC16mm8ypnZpX5KuVU4Ej+wCxOAtYmtB3i3VepAYdnYpYOphNi7ES1kWTuOTqEjmGJGAR4jutPGnW5pzk4uNdCda68+WS6fF23W2xG4yuGZiRfFdRem/RRweN2rXI3y5c2xVtkF+UZHJfns4a8rXihKEYD7wyAcM8NmlseaTH54RamvAyNgGqskYBjVyh6G1pjfLQRbi345uvmDdsb/CFn/RrgY97KmOen9wFN0ThHBNuJk3EZarSSOWBkRU64mC3peyHjTDWaOmKeiSP4to43GM0/hbRDQ5NcL4Umwz0Ms4d2p7YOVkb5ZMjQMqMbPUaI1HwMiEwi5+xcc6QrfXa7ylKz6oJRERhtoIB1tRIiorHKHl5UZtKoWi8HgEcfvI+o5iUHQKHrGvVzeyODnnrLI3pNTyB2ULEHSPiS6nR5CcQwA5RItTwjNc4fZxMWwampaIYIORSuhD1fcU9nfdtVvsAK3KeX1Cjj63DWViFyW4MS3xy4bl0uSjy0IBrYoHHcqTDaxytSg9voMnKHxFrYxCVp3Sn68YHmfdTDHmjQ+EZTpQN0qA85qKTNfGHlxQprePkBOApdAAlILHdZAQ0XRgi9L9BPNjkD9gy8/iw9m0M0rxCDNWC9B7UQ3YPRPmAQc3Kg9D6NXmLm289+kWMXJFEb6JNzztVBag+mFfYmMM7eFwO+104ZIoBV3vcnYa5Cl72am4627GOLgTlY2I49mVFBXhausIH72Wqw6BWOp5P2YFdciZxDrddaOD6JcsSBB7uBTAkbfwdc7IwJiidl0zEFfZ3qpF82C22dHjv/PEX22xLW4QUoZkjZtGc3yhwfUXTL0A2rvjEW1r+Xc0n+sdXTTTFI8anLQ/Ev+daxxkJMUSgnceSb0EwWxHJV7ELLKEDLNJL5v4L7R7vCGN1WBHWl5BkcmYeQi7KXhrrG6Svii8sQjnTxVzKQ4qSIiLZaBK008Qq34xna2Z05/5zIusIo3JkxyKLCjCeQAqg7ycG1D0ajStAwvuagESmjoQkIP4dFeRG7oCTLk0EBoy2Rv/GXKzNHnI2keFVhNVlByownaIcxk51Zq8SSXdVTlcpNdaCo3THxmV3L9Raisx6boBn9xkgWPwNQrIVD6aG9QPhbysJvUVtFjQIME38LcK9pYYu+10hgf427SwR+2d2spVnDs1vZvZ4Z5eLnhnO7wl1e4oxxkrMYXHsvnooYJOGiPIVXRuYxhq2oT2fDCN3VuN7hEAFtEYfAwsMcECl4gku7LBXp4dEtHYNZ3W/olUYXntvkcjCcQ/x07TXQ+/Aqd+T0umPsATo77UfPfppU60xzmdWG56dnBJWrhFz4tNrcrWXKR327AaanhfNfOWiUY685ai+fvl8vMS12Zm7GKu2hPOtBVPk0/BuYKh9kY84dUe7uQmpJCFrWzmvky5I/uz2OQWfGD3x6820FU9WeVyDMLeN210FQ3aeqZmXKcX7yWKQZYf9kH22Pwi+3PFNuTnfDdpx6x9ig8Q6OV9mkVAXQIAWfYzqKvwTeCHy7U/fLZlm2fZsqGsbNNTuz8RsCKCKyvNmliS245TYsud5B0XTK9OaBxkgm77wWYcHnpaNGTtPjn42KokJN05tpMqKM4b9LN515Hgg3zonlKUUjQTu7R9lyri44/hlnRNC0qS/JEDDfEhkAmzie5rVpQNITIq2vDdUF+EsaZ3U/HAvRk7Wi60pVWxJA0sWTBxkl4xYMazo6c8dj5FT9Fy1PTX9J8ZzwWtcsHC2OvSIvi/pDOXWlESAoXtnrHaXJs3IG2OzdqnG0bZyQlmbam+X372vSIV/uNVCo/qHFhytYc7LeY50FPuQ2VV7Dg9u4qCVZ0nYGw7jR1XdTU/PV8JGk5FCzqYSOpoypn0DNmcKFkRI73i0oo9ZMpKDfji05it7UGB7gxZgJxk3Z1OcKOjZd5/NhcqC6AoF/fbtE6/mBkyltOrGs4qqLkqrG8PV5DvS3wqVpENX+6W6LuF0vszQzErSg5hN8lWwVkWx5Y+KZLHA7PXWnO25ZvJQm/BFwmto18ncN4rko7LKnSaLzn/DTkG/y/J8RyvooEqy1Fc8gCiyVw8zD1mMXk7QHXv3oSrE8wY1siEq4XgzNyZLOLKcTkpU6CSHhUKwS3cB2WP9bu9ZPeb5EMSeC0vVJKrw9milFHckMGOvvdVcLtN/9Lwz2ZebSJZ6F9j685FVghMPTJSFN7MXiFYnM6cuB5lFlfl8jkl6+Of5RP2yOer6DBYFtAGh/zO0NiLUZB77Ov2ftXXaFlQGg191X54eb2GPAS9GgYvquYc7ZtZamS1Fqf/46oSsLtkiTz0nrXuIY9ft1b+QbyxPgEsD4MVC9cVjhyrN61N9fyywgRZsaQs/U7gVX/NT1nQqYvClxtsh81lMKPyp66DIs7JzSxq5PO21lmDZ+jVfVpm6JazpNNCJYzMmbWAumg5npQNeNohiRp67JE6k4lkoVGVUkGAFGF3WRYUb08YOOrcCT8y00XZzKp6Ipuk7A2wn43FmlK17w43AO5b5ly7vvvSueVH9qmlu0jMzaYneikTSIxlokohp4d0TC3svKGqnMdmpVFrViU/LcI9dIdC1sJ+3ri8yXS03u+2++Llx7svKdi9267DrjsF8qogSXLb1nR3nkIto8Va/NxnLNg2c0N2yFInYF8s08hrUbXYz7qSKmby3DatZkfddwSuuDkBpJVrTfR4sx3q3+isvBlhkeeYm1yhQjsh3R7LASs82v1JHpg0eOl6t1sLdTFK+HqSfgvc85G2zfkQTb2w17gZaxj7L0U2A61+01ohaODeCtJ1+3ErlOgSt2ZEjzoRVl+P27kTfFNrNIP3elOJt0h5KFZcOxXUateFH4qqvcXwNAsujD6qHTxcC9u9ttJTRLnsF0sAyBdyEpc2zVqWyNTiZBQO1tXevPOX/FTn+9iHjjgePyv5gUqJNdRj63dH6qtoz/OSzVT0h4KYEC6MiPQzbIadNhUEFS3BxwUSm8B4e7r/cJVpz/e30Xr811+dXT1g6aNS2PVwP0O4Sb/3oQtNSErCRPrFhYvutLsYtt39zkVi0hr44e6+4AxotmbrXzDio/dnBJrrXyk9OHD2uPfVVJjgQd8caJarKLJkcFVZhLEf5ntLalvr2MgorHikC9GilH1zPbBtq/6nNZvWQU730fzRH67f8X255KL5TQ8u8l/gf5tZ9lbzm3qvIw0uO/6yN07uEbN7B5o8+t9QZfhoYIfTVMOIMQlEFQucGM9LkkUXpF3KBwSDehtedSB8LOxvstITOFsqcSPbaduTbss1Pms7Q3vC1S6ZzxMQrP7zulhn/CW7MkviH+kusiiD35FgoEIbCPfEu1KXGK2kREgpBW9whLdHfeyUlUcKB7dO1E7WPdyHj4X1e2m5ep05n1dy59CBaI+DNLInVk2HG4fYarI39sDP59OiIvS+wm04ATHS/G4wO00WM1b3bDhH6zhE9Nu42u5VfIks8jl6xFiFDZGY0EoA7wv+1ArAVRLS/xpjiX4pZlNrZT4tWkUI5b9OdtYO8KuFaf5RiTxnSH1UFRN0EJNXt5N3MnDujjJhDpoCNwWG1Y46bkEprpKXZPZUTmAdH+yZH+6W9804I7Jry0m6f9Z5osH6DymHlJE3VlBCTeeYzVqccIfdrZpXR/9FZKM3dx0RvH6lOfMwivchHyTmO5wu/hBvbkIccsU6pi1pBMmYumZN/dG0j0fT+jRAM5jo7ZVmrmSFsjPgatdyrW+T3iGfNsp0vvnyZKjCZ0Y7tu2HAtuj5jMdnYMyYzyq4+hHXBKueX8OlXmqSD9bM5XKCUsepmpS5hOs1lhb2TtCwQxnIfb24ekmjlR4kaUbf+ax7hojmU2aYhOgXVMTtRZd1YBtLD139xOKIyZqlUOyJkU/PrA4Fqsg2IaKmeG/JlxdbT1B1JYZ26MbHpvFJvhkLtqfkzrLXB41UUjSWLzcT+vvhW7/rxt/EuRuL2tu9I/zbCD5hhy7BTn/z8txOfapBwfiTk/zpBihA3bcgWIhLrRgVHD8A+QnmBo7D0mAtbzLcldnopMwZ7phG8UR25/oLV9hHpCvOX6SfbvU4D9wnDsv4qnyUV06UbvJ4JqyQaSj5WWfHZi2eET0sha6Vwv/aMNX0ydG9QDiARyf4nGMjFRd2oN09cks0l/xVZYk/wfFWuC7TYYEu/bQVLOmc7J5/0DG4YaP/L+a1FYm16ObYxanpzxvvDCbOLK1OV0TNUbciNiUqzt5/EhTfY4h4pLhU6/TM5VY6qfoC6akTY9lmrA8vT69OawkWnRnpWTRejkhPf5a7u8yQqoBdDmtOJPOZDcUjPLbV2+Pi/7TVXD83gBrdIbN9ZGnVJKUI+RnlMZKT6IaS9MFa/DIU1/d0uDe/f5z/kTGoPjLLULdMb5jIefENe+vsPDH54yDfJX9X1UCVF3Pzyzy/b8O3Nl8TuSoWs9inMX//VFmw/1ON3zdtyv//lV7LuL7z48y47PVblZy6/6/f/3s1xp8w6/994+fyffdrJSf1r8//dZS4OdE0L9//OzMGswi+C+7bvcPXT/ScHOh6wtdX+j6vF0fgtDRkl51VjUy7lAwSzqiLiUyhFOvdsXWdyHhTN+AWH/ppxsWEeMTsWaC9mL/Y8OjKTLjMT41aIudpKuV1A+2E+8jrgzI3Ziu79d/nSfN+5y6Hd/DeegXmdeE5gbjrDIdBVM8rDSL+kgLtzPAf7A1vFKrIWhrQbmv68AdcaUsBMOwA3t5YG4LSlWm1KOnk7MlN65/zeUyvbjGNnNZ0xwWgiXuEiJGvK19jHRTe6gwH5Xvziqj7B6z+UQXCSqcoS7rFNQME3FsUFkK5BXmfajjNISw9QKlhwuXelaQIyAFbE8Ctn/SgywJI3dNoMgpdpiasl4Me7oPTYOhlJHyMXjy6WtXU+9zz7Q4BaV1Hj6/JG4UxMQj7NymelQq26vBxzwr7Fb0975EP+qk1dIegupyvVPD+uPTalmFOxjCUJEbfMSbzLGLqvbkJY2rwM5lG3n1VaM9yICNwRnncnXU9VdUHWZsir2t4QpwaDzbWWJBHr4T5Yu3o/t/qPLbzyk41mIqTcXOMgsyleQmN7T6ZrhCStmoera4/jojqAay0dsu1PLBGWV/yEQ8u7PoVZ1HDoDjUeNOZXVRPYjJ2iqyuOVWi/AWDjtA4tC0wRSt6YcJUbwgAZRsAXvmYP9KF3JWbsIfzjbhcuCfBVPQhoVV9xrv0SBIOzp7FXkCQg1wwyNGCrWqg0Rofc5DdxpD2FBkcjbZuiRLgqzfVr8zP9maMET7ldhJak/jK+6Tzb6DoVtEevyvDplfsvpcBR5MOaz/8rm/SA1p97J6uGTwBCWBqFzYn6HP6aGObNLvq0tE2CVXr6qMAJE10l1N+x8QuvFDMZx2oV5PaJTWWE+gpwmtGUiqlOyHfDb4Kl8Z/Oufzz3bQOgwUXFeBEOoFsxeZtd3w+m8sUq1S9xFSFU86IcGYXySLKxzCwKDKY62ucjJB5vJSnYPq0lsWjANgrnhRYftUxm6OfVa+JF2BzidwjvjgEdAdvR76nCAfVURdbe3DBmun5k7T74hn8K53j4q+o11QhQuESb2yoJBDHRHe6iQekvyJrYjht1UeAVHiK5x2OhmfE1XHQT9fQu235/dVLdetwSkZjKdqnGOrNvCqa+NqW3iRIr7s6kF52nCItrUTf6+yMqIDt/OyojlfhKTElhZg+gOS4Nn50CJEhbZf78lx/Nb3oesNQ7OG3NcMSxARfEQ/ePUmviUTDoynfm7jOAqGj3f0Ub7wmZkdu23/IsFkS4VfQhfFjuqOoiBxxwM4Ex/O7o6Lycek9pmIEuaQ0ookPwVdEru/I1qH7uYzTi+YyYA1OQcSQkGcOICpryX7plboGw2gqoaiadPf54k74ZMj1aY2qZqzjgfkv4fxqTZ9pldNn1stpQpXxwyefv1dpdPF/+mXn1a48bQfyB+QtRevQWbt9D1ha4vdH1W11vxiICI3q1Iam19dwlmqARh1zNBzV4Vs33lxWWh8CcV19jRO75BQLLwmFc+alMdzY+8unLv2v8s+0BESitnUmTH0hjXx1iZF+fQ7nLonOdRJqzhMUMYUcsrkzdoj+ms4HYb5eTnZQAvhvbluHDPrTfl6RWH+ZyLYOhnL0vmuIkbSvV7Y64uXv2Sh5DENKHfp4LKM1MU3nzYNmvVgIwLKQEfUvg76WP3lWoXh/wmv+iDPM8O0QSKI5IiKzT3+snJY/JrPxLm29Y5qyHr/rcawkKKLaZ7LeRrDc+2qHD14XMfy8vP8Lr5nJtpMfWE95N+6IcHN1rzL6Vd3TDPjlrrpvtFWyn5p+k5opzNYvN5JF+Uw7G1NDBt1HqePhsY/CqfbDXR4uSA+dp5dEHagrQFaQvSFqT9fyMtA46ZeKHOVcNM/MVUVDK9ND7Vd9e2sblsKJeCEG0Xhn16tsybFxz5HZfCozJHmyyw42hXxlpRn2d12ki78/TTeUyKndyvsWZ2YsQch3TmBlvTwDN0S1UjYchQTombbhoL2RlY+x6dJ9ZZUSS/3OFiEiEuuoIEqisLrddaXTKdPuepat86BXmkeHlDunOcG9thY1AwtAWmhh576zqdnVxMKBR6GEIjqrOLAJNBvzs1juEsRkmDvQNNwWaBKFMbEU+r2YOMhtp9sG5bJ2zg0Cw8U0SbxPtT0AmMe7SX4bSCoDIee7Jfz+w9Z+49JdnkVw4y7cWQb93xaThBSebgYU4bIfuugTBq2KZfARi8pWNcBCSDiWD4U5JzCMJbIZZvlUvYTT3TouZ37Y2AwYL9nUYMEP51bXRiIBnLburFsM37ol4EOReeBoze8geurC/VLSl2Yd1jvXcT2s25b8VAZVzuGP5gZHffklzcB8uwO81G0atZjxyTuvIA73v2eTLZ9aWAugJTHe882DrlagdjZ11wuaNhm7q+4KGpydh6piN8stS4Nw/Q7cEU8QBbgpM8mMb2IMJrwisbMAWwnjaeI3LlhKTNffyl1eWdfPOGuPPIPlJRPk5sC1Xbet1Vki05+buPj1GFLd5JXJcT0VQ+eLCutpHhIXAx1oeXYW+4cU3QnXwWUd3YHujdEp/uGnfltoOooBuwvnCHfBd390XGUdrW119lMtojF6cz27/rtMU6VWKVzMZOGuC0hj0yXIy3+sM1xJH5Ps9IeUU64Aqt8i5RI9KtwV2+y9Aj0RHrZ5u9C68TgPNv+BXgRbEMw0u7hPz2QVL/Dfg2HU5PoCcz8RcuuEuTZNJmn2tRogulU/rSa4IhJV1uqHK9FpuOC99IjN3DhelzPuLyDdgd1sxMUhHu1B6rTMnaG/xrO/joDwLjJEy4X2clILuOkNc/9ehD3SldaPOW6y6mXtkgGpm/wc+zIrAS0OQhcMZ4+G70GEkQBb2bEFKbZSMSmBaaHRHmC4dCethiDkyEZxBATboslTzJohj+YbN62eSoek+K/sa83qRoRSGuLDWohvr7EKrPUC1cp1VJPRp5N7wirQmxBU+T16kIY4NyItIogI8P+yJ5gPagDFfqKoNpgHdfddmouV0V2584XbAbh+WJi1r5gY/ycbAgFv+wbhC2cG2UBa02yj8aNoqBbMRLY1SxLS58xb2tklxBmS1npO6ECezRN46k+gI/Nsjcyw9ZupzWzR/RaTn1x3078tpvoAsl/BZv51ZmOPS/DnbH17fUBO/Lk/FITmBwnTjqJL2ahgwWuCaeEQX12nuF+jHnmaLai+VrNwZwm7C0UNFFkR7d3rxVI9d5ziNjrRvXyufSFiNuMHWe+yNm0PDcB9Ba332/IG1B2oK0BWkL0v7PS7Oji9SMrmFFBCzkxXP0Upt5/OWrqKWUHxcvv2w1t8CDri3O0Ut27700zzbjVZ367QbLj9+3n9vnfjN4r+vi7h1X512K6U59lvvLIYWUeXYr27SNnd21ePmq5Hmu8VEUrkJYK6z/EDf3nT2XyzJKtiw/7t493x2Npd75vuv/OJQ599nm+y0GFe+PH1JQ1JxnC1GV2TXXu1eWHNSY+7KklNzBnKMK6zcfmOeo9VKu6vC9JbvfaM+9IvfhsnWAwfo/qqrmwdHeS03ubbKBsJn7rqRDmb7hWbevLFmAzgJ0FqCzAJ0F6CxAZwE6C9BZgM4CdBagswCdBegsQGcBOgvQWYDOAnQWoLMAnQXoLEBnAToL0FmAzgJ0FqCzAJ0F6CxAZwE6C9BZgM4CdBag838JdFTcQs91P/08XjnLX+6b+2Es6mgKbxgzNQQtcWujVMqQ5P7vd70/jx/U4J7TebxQffOMeyGWKLKmBSVIEHWi50r8Ndc7V5a0/ri29rcDhtnGn0+OZ3VnP+s3n35UM/tCf4D+/W/dpfnlIwNHGOXZ/vi7ybNfMDj/z68bHIXf5CStW/uNAon//MgAvR/mX5jc93JWkV1b//F1A72gw36sqCvfKED7fG713uWl33gHXn7m1X94+VtDkG8Se7fmrCKbOz6fuP3Fe7a25LeeOWNENCg3gvaNX//zyLxuPOn/7CPz/3rlona+dsvvjEtdGy1AbPFvuj7w66wi8Lp//PqPpIsBZrm3Fb8x0CbzPqCRvYeTiuKSmQMWUhFzmcXEM/m9mhWU0UYTI+F2xiaGCkOVkaXdZWM/PFsrybirBYodHtK3qKSH4Fu8poh+/TNoq76NwtdiYVeubi7vXYV9iI/wmrrEXSgoqUQHazCJmiCSEUnssuZ7UsvMKxPlI5Rk9InJwyAL78bnPnoZaa6hl1C4mZbs7PBOvzLhAGl3JnlbZokDAZE28VKz8Wk+TfMHEsUwWYOGnWxJ66oW3oGxJltLuKnhH5+0AcTxeREw4VWliO6P4kfqUx8ehuiGmdLq1bvTQntuORRIn6tQPz0dpg1o4E3ivE29RRL5fXeY90HFTUM/7DJT84Q7c8kDqUzilN/4O9TvXHpHEclzWvhwnIzAqv59m2eU+44fpX7j76+brcwkh8gf1Cg0swTol6S+DVDSqdCMOkNADNCTaxBC8wtHbvPL2iq4T/MhBVxGQOWUAc3yLxWL2F+1qKxPvxu5TJHPo/E+FuuOCuxaLfsDMKNJedNq5KMifJNlpyDDqGLQ/a8tQhysh0p0MQf9tTMyHyDt4QU3dZjvIvvrxgb6OXtAPdWf858Mp4T/zm2WtfbRFNKrMZ8Bq//7XZFfr24erhR2oUDUm3UP/bnG2yv+cC7DnssYcC6SNRRsdBlHa/ghi2xmFaN1oadJI921Pp/hQH9Z/7RA63XHSQOGR0eIZjWgV68yAaZs6SoxAeeW666gh+b2sOyK+oPx6VCgilpQPyzOnV1PaaucHkfhKst5P+zyVd8l+MEbocbAtw+MRTxt5h70+gBMtPY1aZ3KPVDz6m8T1N286qW4N4DYVvrE/x5qOuAihTRRes4bmJdeosM5i9E7To265PNaOb1pjE0Qp+7W5+TyzieAjHXTbmiV9LBa9AzqspO/U2H7KgfbvYwX2irZ4a29G9hRdYcrk29EZaOjQssvHSzRhQw3+LOar9VR2bmev3PvyFTVO4mpdCovzRv4+xGY7h9Xv0Td9SeuKnsta4o5PIhBErSDWcsuAVtKXX1KCopolwh4xL67PpMY7xZNrciHyQ3Ffa8LTzBu+bGCCenMoqo9YApag/XuBZU9YEU8fDQoqdW8ptk/kUFVDmgLWZvCOMp4KzDRJ+Qx2H9fen2Ju7QnPbqrltvYFocPbhoKcfVNofW+pJ0f0HMOojRz71lR0LwzeNuTcWGBlOfccNtLzjqcNap29ArBb4EfDpkh31ByFSX3OO3bJyb7NC3I4XEBcJNOTEXttjBa0n8Zg7pY/XG+dNK3kSuX39Irm7ZpPkBuHKJNfsrGQ6mC57oRMdIVCjb/051LeMkJ0bwSessXEofn+ahYgCw2lUbYUvQGQo2DRbeqRKmIkcIIbLnLdDuKvl2/eXIzuISd4U2XPznAQPduZbWbifruUoot33fyqkK2d7f51VIb4f5rwCwAAm7CdEOeuE0o//v6ecNPHx7F5qrtrcz1jU4KTzZmGBW7OmM787BTQ9bVzOh4RMvKd3ofPEuKTX8IftXaSe1jE+1esVHd1uq76h5ocfgtnr1NBUucCq25hcNH1hkfu41vshbx+7SGe8JunTLAvQeM1Ck91OJtGNLGkbUYdeIT4HJ+2D39O2yPBs849SPE887wp0UoHopFEU8LK6VPoWIQZgSXZYMPFrRts1jjD/a71KSKbentoq+q879He8GhxWwKurPhvzOMelVd0r2MMhSqNGzQttu5tEnWa2VSII6xNuN5qwvmBtyBbtBYhDuVkXy7GPThMAhVT6iu4bCFnZOt5h1cIX2D9fntIItoHmBQL1Orjk9K+Ikg0/jNnSsrXHIjuAXuOMbDehPB6+xgUFqMfxY6SrIjsp2rwQjKPuBXHPyhW3VZvncaWhBP3TNNDchgHlYyu1zsUm9qgtiZwmi8dy3U1MaP9iCI+y6diQNRS3E/F3olZdIa2X8JRqSjg19eU0xb9RL1R85UJXJVqS1UY/SBEvqCjKssaOM1IW1UdnBiORRwl8ahLI2sxTE80WKSCc9iavQNP1hsPnCBOy2GNwEE/kOXReTONZwAc1Ctmk7ao/rLrwXvhgNoYoY2ZwuYYlwKhyKuxLW0G28/eB+mrfxdOzERNlLQwR8aqVVnOV9oMHYKd4++hojzEhmkLN8mNT/joyLGQ4mrdR+hg8NK0cMsk6a8AcLfT0zt6EL5DRY/p7J7pLxAf/su5TYjcW5wnZRnu7IoITufp9NldcFJwg4iUg8zigJcW9YHDmKaIE5lqUHkdvxhaMv4dppuXpMgRyeN4Bkb3/aQPe7Dc7iSi8bKL9iAj+9vIEOdSkAmP7n8bCNe070vch/y4Wvx9oN/2OKoZEBsyvE1qbo/gq41FHA3prvGKMR3vATfaFNGyprK5Gn9bXDTt060llDfn26HnSsqKtLRXHYiz7sgoc6hsy/k2WUmjIy8cB/rtNvrVml1c279X2+yUmLYZ/EIdlS13jUAJ8Za2VhglWWQ3jdmfi5HILT2ySzKOmqPq+dP78rnLSIUDvTA8mqtnmw+s6eyxx19YctEcjG+Ge7UOg7kZLQM9h7ZLqbz9TrIpp1c5N0vWHf12ERRe7o+p+A3Won0lu8DzzatwJSN0JaOy4GVpTavxjniRZTbVhQNMtugFw+m5J8VizNkXuuZR08svcKk6w4Yuopp0Gn+2w1njFcfXPNy3+jwm1v+jXRZUTRDudqVJqY3sP9CVCb97ToQ4PdrVz31zKNreyPYL69r9QaROsfS88hmsgoFtzqgbIOfJGZU/sE9dZRBg1Plw4JtVhRAb78XXfe1v49PCY9c13HjhpuaScpgu0eGXBHIP4vETVJJk/w5W+R4TQwbKQHAs1Yz+DY3CRe7HX2MhNpPAlHJr4IOInmq8GDQM7P9L7inGfuQCo/DetvB416V233/vtAWvyVBLBXeYfTSd9QVaiH5JhaXQHnIguM4hT2tqtWuXd4sz74pGdO0J1F/Q7BobqPp99lLbulSTQ1LnnRWDoJPE/pJRUU0JQtAWhbAcpRIY8hs9QZr/ObXMHxZPTsOgbKiaPUp1GxHdhJRQgqrAiW/5uQpD1kx5EphiStYFKejYQPnT4rByFu0kvoimrjmalD4jtRcJJARnORjxOw68BMPRR5+0BEqB9gI7svB7JSpoI2firhhfn5nbuCa1fXe5zbR+qQimhCh4x0dD3rQULtH87gfsYimepktHrYGU9LJurocON+M89yJw0tqhp+iT41lWjCnnqlLngEjyRdQSmhs3y51stOP+Gjxu6UBYZq1YL38PADt2kin+EAf2rNOaE01JSXfJgRcDo8kDKo5eYt8jsECCTx0CQ9DOF9PPZjx9zVV2fs+vdoV6wL2IegP1EFcwqLv6pMf3q9LDBVJxYDBnvAdUJuDKbp4Wh/qOk/nBcmRzkYQ2vRamuG/wMPQZ6lb9uSlZaSpoe6muzpmGTwtSopD7Mvi6gaE0d4+zwXwPTpKbf0/4ZE/k3crilek8zecGnDb6YzZbJn8ysYVHw+qTqGuQkwGdRjAIA1jg0EdeoURvR1ozbJi+zzQ6z/RIau8/uuQHleUk3lSJGVQXFstrR29t3O6XvggiWrkhHlzRJJmzr0LQjecAoIrJL+1o2EunSBo/MY2K7ZOnKDCxaiV3I8uHMBAL+YF1qF1SvTzAvgVEgHMuV9ZfMcSCglV28MRVJgaglsOg2JTqHnuHGoN/5wf8AVa5upENnNvaaaWhncMEVURYrg4hSVKYbKmmCzO9DhU+l6YCPv0xBb98SPsDVXJe+2yZwbLCHzzG2suGl9cv6zncLWrpJF9VfymNhGk++TimtzAPyzO3mS+Q9Hjq12Nt2Osw9ony8sqpR/0vvBiu2W+LiU8lnxv6PrgcP6gOLVayng0fMvi0QlcJU/85lbpmkhGz+Qu0g+RmfyD2mBSqS4+qfEljnOT8LbG326yOq1F2EY7BcAV8NmPwcIwbphbWSp/0wnxiqL21k6pjDj0WiIK62XettQMXVnGNxvy6ECXlOARI53XieRV8Qj9tI1b1feu450z0u3vIXxImx5My6WOWo/QYNNjttLLQk0sX3MFRV9nuOD8mfYGAt53DVD+tpCPN942cP0tFlHSePvP8qk3mjopD4twIf23AlnLP2RYUYLe2fgMWLzOqUziNq397xVHlUup4zkBOUDOxZVZ9sC09BZq7asOb2dtzhrrzleQyMz6wYNtU+N5WPSZcyrAAL8MZsjSorFfp4VYqTCPzin4A9eKOHgNiDkL3NCyDSsuwTrLaHgrosZt6JaknYeKWsG+2USNZTXaejgFeSQyGocOcpODTDIsB4hKAwmMNSVi2y9DMSmrSh56FYK4HqT2B7YmDR1ezqFhfo0/dyKj8YUb84YmOXGxo7dsIzxCzmUWJdWXU6YEDKg+jfsG7JZZODLdJBVZfL4Dilvl10q+5l5/AadXnrxUDXZaYmJz4Ia5tU9ZF1l6qd7/WB7Dtnj7jRWUw4XT/aQXnOkvQ/+qrNWdKF6FN7RzvCxXu01/oG9jbBh3KMoW5youaK9nnKA8PH+S7tqP4oeFDTdUmJKEP4XqaN4J7oghcy5TpC//johc7n12gax5AW3iLd46Q0nB+fGczmZEhIzm/O/BvDOY58++oRJqa3yfZBZyMni+A2zigKtAm2MDpReXPxlqvgY3rem89RIxYTuQvK5E//l/G7mW9xNp7GDfKXySuKI0bhueO/Ao1vwgCn2Q8EROWRU8NI8h/mmj9JOS9JNVoAo2jbrf0Pxmj4wZcITa8LBsQq2aTLHlMdjBZ/6cIHCXThViQqn9zoZHsAN/P+BYGuN7o7jN3Ciwksy6ldSekWPef8e3hWzqUGkqOOj1NHnnhEbhJTXUMDGrGeZU1zAlRmKFSCR2qg2bU2TyopmbJhWl3dClhzfskLywkLzoX/erve2+WBYvNIqsmMb5lJZnvOt/LS+9BV5cK/AeWf3K76L/nNtWj/fefFannzSz+Pb64Jz8GTNPr3r27dX3LdbXt1VmXv7pXv/FfTeoeuju3h1h9i5YeFfqXBa9iw575v0XUd8bkX62mvUG3/766T9+p8/fCR8neMU7p+rCf5GlFzWv7Vzib3l93Yr0OG/1yVf+6IUBO6Yd29R2LJ9fVyX+Pvd7X/mexxmF3yf21zzJmgm14DX/NKPJkmgjBqXSHY7/i2uPJvY7ZWXOL+qLDeyvKZKdGHw2ZdLSvtXeuyM+rkxb9YVH53qoNbf6N32vHRX1uysiE/5Y1la+AQVO/N4lRnnBNywzdf6mbpbRRjX8p6TFcr4l6euDbi8/sXL/29Cld5fKpMhVPpl41/b7nc3glP9V1r77tp4q+++b/8X9lxmlYozygAa+2O3eXtLvi5fBNgo0G3yC6kzDE3gGvsyv3quKUWbHMmBSxnPn0+r4v16TV+1IxjbKlKDMtmj97qdPp8d/a8l5wnkxLX/52W8xFXoYCh8s43GJLz8N7OhLAzNvH9YBq16Jjn3vpt39/9votl9xTfDZjcdT+zEV/vjPtmh59/rVl/T2/fu9/3/07F0TzURD2LUxTXzwicfFfnr8+illH5vj//+6DrqwxrNy+R6sPnkwi8dFXnxvzM+v9Yy5BU0dHbO3ijIAgaern8s6p4QmAFBLAwQUAAIACADjdT5Ga6ROZkwAAABqAAAAGwAAAHVuaXZlcnNhbC91bml2ZXJzYWwucG5nLnhtbLOxr8jNUShLLSrOzM+zVTLUM1Cyt+PlsikoSi3LTC1XqACKGekZQICSQqWtkgkStzwzpSTDVsnS1BIhlpGamZ5RYqtkbogQ1AcaCQBQSwECAAAUAAIACAB7gI9FzoIJN+wCAACICAAAFAAAAAAAAAABAAAAAAAAAAAAdW5pdmVyc2FsL3BsYXllci54bWxQSwECAAAUAAIACADjdT5Gcvk+H+JGAAAGoAAAFwAAAAAAAAAAAAAAAAAeAwAAdW5pdmVyc2FsL3VuaXZlcnNhbC5wbmdQSwECAAAUAAIACADjdT5Ga6ROZkwAAABqAAAAGwAAAAAAAAABAAAAAAA1SgAAdW5pdmVyc2FsL3VuaXZlcnNhbC5wbmcueG1sUEsFBgAAAAADAAMA0AAAALpKAAAAAA=="/>
  <p:tag name="ISPRING_RESOURCE_PATHS_HASH_PRESENTER" val="af559842d283de968a2383165cb4224c1485617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PRESENTATION_TITLE" val="Intergrafika21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</TotalTime>
  <Words>638</Words>
  <Application>Microsoft Office PowerPoint</Application>
  <PresentationFormat>Экран (4:3)</PresentationFormat>
  <Paragraphs>159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Intergrafika21</dc:title>
  <dc:creator>Георгий</dc:creator>
  <cp:lastModifiedBy>Георгий</cp:lastModifiedBy>
  <cp:revision>48</cp:revision>
  <dcterms:created xsi:type="dcterms:W3CDTF">2015-01-29T09:59:57Z</dcterms:created>
  <dcterms:modified xsi:type="dcterms:W3CDTF">2015-01-30T13:39:50Z</dcterms:modified>
</cp:coreProperties>
</file>