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0D22D-D7C2-4BC1-B25F-7D1B9BD8F50D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B1E6D-A673-43A0-BEA7-28615572A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D3252-15F8-4890-9C90-502D7EABEE62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" Target="slide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1.xml"/><Relationship Id="rId3" Type="http://schemas.openxmlformats.org/officeDocument/2006/relationships/slide" Target="slide26.xml"/><Relationship Id="rId7" Type="http://schemas.openxmlformats.org/officeDocument/2006/relationships/slide" Target="slide20.xml"/><Relationship Id="rId12" Type="http://schemas.openxmlformats.org/officeDocument/2006/relationships/slide" Target="slide35.xml"/><Relationship Id="rId2" Type="http://schemas.openxmlformats.org/officeDocument/2006/relationships/notesSlide" Target="../notesSlides/notesSlide18.xml"/><Relationship Id="rId16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9.xml"/><Relationship Id="rId5" Type="http://schemas.openxmlformats.org/officeDocument/2006/relationships/slide" Target="slide27.xml"/><Relationship Id="rId15" Type="http://schemas.openxmlformats.org/officeDocument/2006/relationships/slide" Target="slide34.xml"/><Relationship Id="rId10" Type="http://schemas.openxmlformats.org/officeDocument/2006/relationships/slide" Target="slide28.xml"/><Relationship Id="rId4" Type="http://schemas.openxmlformats.org/officeDocument/2006/relationships/slide" Target="slide25.xml"/><Relationship Id="rId9" Type="http://schemas.openxmlformats.org/officeDocument/2006/relationships/slide" Target="slide22.xml"/><Relationship Id="rId14" Type="http://schemas.openxmlformats.org/officeDocument/2006/relationships/slide" Target="slide3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8.xml"/><Relationship Id="rId18" Type="http://schemas.openxmlformats.org/officeDocument/2006/relationships/slide" Target="slide15.xml"/><Relationship Id="rId3" Type="http://schemas.openxmlformats.org/officeDocument/2006/relationships/slide" Target="slide8.xml"/><Relationship Id="rId7" Type="http://schemas.openxmlformats.org/officeDocument/2006/relationships/slide" Target="slide3.xml"/><Relationship Id="rId12" Type="http://schemas.openxmlformats.org/officeDocument/2006/relationships/slide" Target="slide11.xml"/><Relationship Id="rId17" Type="http://schemas.openxmlformats.org/officeDocument/2006/relationships/slide" Target="slide6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9.xml"/><Relationship Id="rId15" Type="http://schemas.openxmlformats.org/officeDocument/2006/relationships/slide" Target="slide14.xml"/><Relationship Id="rId10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4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13" Type="http://schemas.openxmlformats.org/officeDocument/2006/relationships/slide" Target="slide47.xml"/><Relationship Id="rId3" Type="http://schemas.openxmlformats.org/officeDocument/2006/relationships/slide" Target="slide43.xml"/><Relationship Id="rId7" Type="http://schemas.openxmlformats.org/officeDocument/2006/relationships/slide" Target="slide50.xml"/><Relationship Id="rId12" Type="http://schemas.openxmlformats.org/officeDocument/2006/relationships/slide" Target="slide52.xml"/><Relationship Id="rId2" Type="http://schemas.openxmlformats.org/officeDocument/2006/relationships/notesSlide" Target="../notesSlides/notesSlide35.xml"/><Relationship Id="rId16" Type="http://schemas.openxmlformats.org/officeDocument/2006/relationships/slide" Target="slide4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7.xml"/><Relationship Id="rId11" Type="http://schemas.openxmlformats.org/officeDocument/2006/relationships/slide" Target="slide45.xml"/><Relationship Id="rId5" Type="http://schemas.openxmlformats.org/officeDocument/2006/relationships/slide" Target="slide39.xml"/><Relationship Id="rId15" Type="http://schemas.openxmlformats.org/officeDocument/2006/relationships/slide" Target="slide40.xml"/><Relationship Id="rId10" Type="http://schemas.openxmlformats.org/officeDocument/2006/relationships/slide" Target="slide46.xml"/><Relationship Id="rId4" Type="http://schemas.openxmlformats.org/officeDocument/2006/relationships/slide" Target="slide41.xml"/><Relationship Id="rId9" Type="http://schemas.openxmlformats.org/officeDocument/2006/relationships/slide" Target="slide44.xml"/><Relationship Id="rId14" Type="http://schemas.openxmlformats.org/officeDocument/2006/relationships/slide" Target="slide5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221455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786050" y="2214554"/>
            <a:ext cx="3672000" cy="3672000"/>
            <a:chOff x="2786050" y="1500174"/>
            <a:chExt cx="3672000" cy="3672000"/>
          </a:xfrm>
        </p:grpSpPr>
        <p:grpSp>
          <p:nvGrpSpPr>
            <p:cNvPr id="6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" name="Выноска с четырьмя стрелками 7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Овал 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Овал 9"/>
          <p:cNvSpPr/>
          <p:nvPr/>
        </p:nvSpPr>
        <p:spPr>
          <a:xfrm>
            <a:off x="2714612" y="221455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87980" y="0"/>
            <a:ext cx="23962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Колесо фортуны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»</a:t>
            </a:r>
            <a:endParaRPr lang="ru-RU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642942" cy="428628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072198" y="5500702"/>
            <a:ext cx="292893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Г.О.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Аствацатуров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г. Армавир</a:t>
            </a:r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785786" y="928670"/>
            <a:ext cx="2071702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Военачальники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857620" y="928670"/>
            <a:ext cx="1857388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Оружие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6643734" y="928670"/>
            <a:ext cx="2000232" cy="57150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Военная  техника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06" y="928670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42844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928670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14678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915399"/>
            <a:ext cx="571472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00760" y="91539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19872" y="260648"/>
            <a:ext cx="246317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Военная история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30" name="Picture 38" descr="рядовой Преображенского полка"/>
          <p:cNvPicPr>
            <a:picLocks noChangeAspect="1" noChangeArrowheads="1"/>
          </p:cNvPicPr>
          <p:nvPr/>
        </p:nvPicPr>
        <p:blipFill>
          <a:blip r:embed="rId5" cstate="print"/>
          <a:srcRect t="11339"/>
          <a:stretch>
            <a:fillRect/>
          </a:stretch>
        </p:blipFill>
        <p:spPr bwMode="auto">
          <a:xfrm>
            <a:off x="323528" y="2564904"/>
            <a:ext cx="2368550" cy="2941637"/>
          </a:xfrm>
          <a:prstGeom prst="rect">
            <a:avLst/>
          </a:prstGeom>
          <a:noFill/>
        </p:spPr>
      </p:pic>
      <p:pic>
        <p:nvPicPr>
          <p:cNvPr id="105474" name="Picture 2" descr="Картинка 56 из 412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9068" y="2348880"/>
            <a:ext cx="1984892" cy="28739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21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42918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80808"/>
                </a:solidFill>
              </a:rPr>
              <a:t>Звание </a:t>
            </a:r>
            <a:r>
              <a:rPr lang="ru-RU" sz="2400" b="1" dirty="0" err="1" smtClean="0">
                <a:solidFill>
                  <a:srgbClr val="080808"/>
                </a:solidFill>
              </a:rPr>
              <a:t>капитан-бомбардира</a:t>
            </a:r>
            <a:r>
              <a:rPr lang="ru-RU" sz="2400" b="1" dirty="0" smtClean="0">
                <a:solidFill>
                  <a:srgbClr val="080808"/>
                </a:solidFill>
              </a:rPr>
              <a:t> </a:t>
            </a:r>
            <a:r>
              <a:rPr lang="ru-RU" sz="2400" b="1" dirty="0" smtClean="0">
                <a:solidFill>
                  <a:srgbClr val="080808"/>
                </a:solidFill>
              </a:rPr>
              <a:t>явно не </a:t>
            </a:r>
            <a:r>
              <a:rPr lang="ru-RU" sz="2400" b="1" dirty="0" smtClean="0">
                <a:solidFill>
                  <a:srgbClr val="080808"/>
                </a:solidFill>
              </a:rPr>
              <a:t>соответствовало </a:t>
            </a:r>
            <a:r>
              <a:rPr lang="ru-RU" sz="2400" b="1" dirty="0" smtClean="0">
                <a:solidFill>
                  <a:srgbClr val="080808"/>
                </a:solidFill>
              </a:rPr>
              <a:t>его значению </a:t>
            </a:r>
            <a:r>
              <a:rPr lang="ru-RU" sz="2400" b="1" dirty="0" smtClean="0">
                <a:solidFill>
                  <a:srgbClr val="080808"/>
                </a:solidFill>
              </a:rPr>
              <a:t>в российской истории.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80808"/>
                </a:solidFill>
              </a:rPr>
              <a:t>     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О </a:t>
            </a:r>
            <a:r>
              <a:rPr lang="ru-RU" sz="2400" b="1" dirty="0" smtClean="0">
                <a:solidFill>
                  <a:srgbClr val="C00000"/>
                </a:solidFill>
              </a:rPr>
              <a:t>ком идет речь?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350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Петре Первом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8" descr="P_100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475656" y="2564904"/>
            <a:ext cx="2192337" cy="2736850"/>
          </a:xfrm>
          <a:prstGeom prst="rect">
            <a:avLst/>
          </a:prstGeom>
          <a:noFill/>
          <a:ln/>
        </p:spPr>
      </p:pic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42918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80808"/>
                </a:solidFill>
              </a:rPr>
              <a:t>Этот знаменитый военачальник Красной Армии был награжден первым орденом Красного Знамени и первым орденом Красной Звезды.                                     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Кто это?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В.К.Блюхер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8" descr="bljuher_v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619672" y="2780928"/>
            <a:ext cx="1814512" cy="2305050"/>
          </a:xfrm>
          <a:prstGeom prst="rect">
            <a:avLst/>
          </a:prstGeom>
          <a:noFill/>
          <a:ln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793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80808"/>
                </a:solidFill>
              </a:rPr>
              <a:t>Этот военачальник подписывал капитуляцию гитлеровской Германии и принимал парад на Красной площади…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Г.К.Жуков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8" descr="PZH_0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43608" y="2432502"/>
            <a:ext cx="2448272" cy="2724690"/>
          </a:xfrm>
          <a:prstGeom prst="rect">
            <a:avLst/>
          </a:prstGeom>
          <a:noFill/>
          <a:ln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42918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80808"/>
                </a:solidFill>
              </a:rPr>
              <a:t>Адмирал с этой фамилией был героем обороны Севастополя в 1854 году. Его однофамилец – генерал, полководец в первой мировой и гражданской войне 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71501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В.А. и Л.Г. Корниловы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22" name="Picture 2" descr="Картинка 6 из 157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8126" y="3068960"/>
            <a:ext cx="1385802" cy="1944216"/>
          </a:xfrm>
          <a:prstGeom prst="rect">
            <a:avLst/>
          </a:prstGeom>
          <a:noFill/>
        </p:spPr>
      </p:pic>
      <p:pic>
        <p:nvPicPr>
          <p:cNvPr id="81924" name="Picture 4" descr="Картинка 5 из 12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068960"/>
            <a:ext cx="1296144" cy="1916040"/>
          </a:xfrm>
          <a:prstGeom prst="rect">
            <a:avLst/>
          </a:prstGeom>
          <a:noFill/>
        </p:spPr>
      </p:pic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649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80808"/>
                </a:solidFill>
              </a:rPr>
              <a:t>Этого адмирала за непобедимость называли «морским Суворовым» …?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Ф.Ф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Ушаков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8" descr="PU_0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95536" y="2132856"/>
            <a:ext cx="2880320" cy="3205517"/>
          </a:xfrm>
          <a:prstGeom prst="rect">
            <a:avLst/>
          </a:prstGeom>
          <a:noFill/>
          <a:ln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649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Этот генерал разработал две больших наступательных операций в </a:t>
            </a:r>
            <a:r>
              <a:rPr lang="ru-RU" sz="2400" b="1" dirty="0" smtClean="0"/>
              <a:t>Первой мировой и гражданской войнах…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А.А. Брусилов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7826" name="Picture 2" descr="Картинка 3 из 64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420888"/>
            <a:ext cx="1944216" cy="2954736"/>
          </a:xfrm>
          <a:prstGeom prst="rect">
            <a:avLst/>
          </a:prstGeom>
          <a:noFill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43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Этот прославленный маршал командовал Парадом Победы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3648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К.К. Рокоссовский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5782" name="Picture 6" descr="Картинка 2 из 23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988840"/>
            <a:ext cx="2600264" cy="3456384"/>
          </a:xfrm>
          <a:prstGeom prst="rect">
            <a:avLst/>
          </a:prstGeom>
          <a:noFill/>
        </p:spPr>
      </p:pic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577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Этот князь возглавил народное ополчение против польских захватчиков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3576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Д.М. Пожарский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3730" name="Picture 2" descr="Картинка 3 из 4517"/>
          <p:cNvPicPr>
            <a:picLocks noChangeAspect="1" noChangeArrowheads="1"/>
          </p:cNvPicPr>
          <p:nvPr/>
        </p:nvPicPr>
        <p:blipFill>
          <a:blip r:embed="rId4" cstate="print"/>
          <a:srcRect l="7590" t="5906" r="7399" b="5501"/>
          <a:stretch>
            <a:fillRect/>
          </a:stretch>
        </p:blipFill>
        <p:spPr bwMode="auto">
          <a:xfrm>
            <a:off x="1403648" y="2117426"/>
            <a:ext cx="2592288" cy="34718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577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Этот прославленный российский полководец принадлежал к грузинскому царскому дому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715016"/>
            <a:ext cx="314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П.И. Багратион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682" name="Picture 2" descr="Файл:Bagration P 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204864"/>
            <a:ext cx="2736304" cy="3200356"/>
          </a:xfrm>
          <a:prstGeom prst="rect">
            <a:avLst/>
          </a:prstGeom>
          <a:noFill/>
        </p:spPr>
      </p:pic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6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7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8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10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7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1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2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3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4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5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8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6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5" name="Управляющая кнопка: настраиваемая 104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5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6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7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8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10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1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2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3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4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5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6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7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8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4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9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7" name="Управляющая кнопка: настраиваемая 106">
            <a:hlinkClick r:id="" action="ppaction://hlinkshowjump?jump=firstslide" highlightClick="1"/>
          </p:cNvPr>
          <p:cNvSpPr/>
          <p:nvPr/>
        </p:nvSpPr>
        <p:spPr>
          <a:xfrm>
            <a:off x="7286612" y="135729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ВОПРОС2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ВОПРОС3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ВОПРОС4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ВОПРОС5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ВОПРОС6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ВОПРОС7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ВОПРОС8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ВОПРОС9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ВОПРОС10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642918"/>
            <a:ext cx="436170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80808"/>
                </a:solidFill>
              </a:rPr>
              <a:t>Его боевым кличем были</a:t>
            </a:r>
            <a:r>
              <a:rPr lang="en-US" sz="2400" b="1" dirty="0" smtClean="0">
                <a:solidFill>
                  <a:srgbClr val="080808"/>
                </a:solidFill>
              </a:rPr>
              <a:t> </a:t>
            </a:r>
            <a:r>
              <a:rPr lang="ru-RU" sz="2400" b="1" dirty="0" smtClean="0">
                <a:solidFill>
                  <a:srgbClr val="080808"/>
                </a:solidFill>
              </a:rPr>
              <a:t>слова</a:t>
            </a:r>
            <a:r>
              <a:rPr lang="en-US" sz="2400" b="1" dirty="0" smtClean="0">
                <a:solidFill>
                  <a:srgbClr val="080808"/>
                </a:solidFill>
              </a:rPr>
              <a:t> </a:t>
            </a:r>
            <a:r>
              <a:rPr lang="ru-RU" sz="2400" b="1" dirty="0" smtClean="0">
                <a:solidFill>
                  <a:srgbClr val="080808"/>
                </a:solidFill>
              </a:rPr>
              <a:t>«Иду на вы». </a:t>
            </a:r>
            <a:endParaRPr lang="en-US" sz="2400" b="1" dirty="0" smtClean="0">
              <a:solidFill>
                <a:srgbClr val="080808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Кто это?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5715016"/>
            <a:ext cx="343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Князь Святослав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13" name="Управляющая кнопка: настраиваемая 12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30" descr="PS55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403648" y="2132856"/>
            <a:ext cx="2198687" cy="2524125"/>
          </a:xfrm>
          <a:prstGeom prst="rect">
            <a:avLst/>
          </a:prstGeom>
          <a:noFill/>
          <a:ln/>
        </p:spPr>
      </p:pic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ВОПРОС11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ВОПРОС12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ВОПРОС13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ВОПРОС14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ВОПРОС15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ВОПРОС16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4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3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5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6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7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hlinkClick r:id="rId8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9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hlinkClick r:id="rId10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11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2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rId13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hlinkClick r:id="rId13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rId14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15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rId16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92"/>
          <p:cNvGrpSpPr/>
          <p:nvPr/>
        </p:nvGrpSpPr>
        <p:grpSpPr>
          <a:xfrm rot="18732571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0" y="6057781"/>
            <a:ext cx="642938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Щелкайте по барабану. Меняющийся цвет прямоугольника означает выпавший вопрос. Переход к вопросу по гиперссылке. Следующий ход – снова щелчком по барабану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03" name="Управляющая кнопка: настраиваемая 102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ВОПРОС2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ВОПРОС3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64974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знак победы он прибил свой щит на воротах Константинополя. </a:t>
            </a:r>
            <a:endParaRPr lang="en-US" sz="2400" b="1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Кто это?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Князь Олег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85926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0354" name="Picture 2" descr="Картинка 1 из 67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204864"/>
            <a:ext cx="3096344" cy="3096344"/>
          </a:xfrm>
          <a:prstGeom prst="rect">
            <a:avLst/>
          </a:prstGeom>
          <a:noFill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ВОПРОС4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ВОПРОС5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ВОПРОС6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ВОПРОС7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ВОПРОС8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ВОПРОС9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ВОПРОС10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ВОПРОС11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ВОПРОС12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ВОПРОС13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6497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Какие две русские реки дали прозвище двум русским князьям-полководцам?</a:t>
            </a:r>
            <a:endParaRPr lang="en-US" sz="2400" b="1" dirty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Нева и Дон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Picture 17" descr="PD54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10513" y="2636912"/>
            <a:ext cx="1746851" cy="1944216"/>
          </a:xfrm>
          <a:prstGeom prst="rect">
            <a:avLst/>
          </a:prstGeom>
          <a:noFill/>
          <a:ln/>
        </p:spPr>
      </p:pic>
      <p:pic>
        <p:nvPicPr>
          <p:cNvPr id="10" name="Picture 18" descr="PA_3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915816" y="2636912"/>
            <a:ext cx="1771650" cy="1971675"/>
          </a:xfrm>
          <a:prstGeom prst="rect">
            <a:avLst/>
          </a:prstGeom>
          <a:noFill/>
          <a:ln/>
        </p:spPr>
      </p:pic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ВОПРОС14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ВОПРОС15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ВОПРОС16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ОТВЕТ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Вопросы темы исчерпаны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64291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80808"/>
                </a:solidFill>
              </a:rPr>
              <a:t>Какому русскому полководцу принадлежат слова: </a:t>
            </a:r>
            <a:r>
              <a:rPr lang="ru-RU" sz="2400" b="1" dirty="0" smtClean="0">
                <a:solidFill>
                  <a:srgbClr val="C00000"/>
                </a:solidFill>
              </a:rPr>
              <a:t>«Кто с мечом к нам придет, от меча и погибнет!»</a:t>
            </a:r>
            <a:r>
              <a:rPr lang="ru-RU" sz="2400" b="1" dirty="0" smtClean="0">
                <a:solidFill>
                  <a:srgbClr val="080808"/>
                </a:solidFill>
              </a:rPr>
              <a:t>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4512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Александру Невскому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714488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15" descr="PA_3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475656" y="2202547"/>
            <a:ext cx="2420069" cy="2693303"/>
          </a:xfrm>
          <a:prstGeom prst="rect">
            <a:avLst/>
          </a:prstGeom>
          <a:noFill/>
          <a:ln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649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80808"/>
                </a:solidFill>
              </a:rPr>
              <a:t>К  его фамилии добавлялись титулы «граф Рымникский», «князь Италийский».</a:t>
            </a:r>
            <a:r>
              <a:rPr lang="en-US" sz="2400" b="1" dirty="0" smtClean="0">
                <a:solidFill>
                  <a:srgbClr val="080808"/>
                </a:solidFill>
              </a:rPr>
              <a:t> </a:t>
            </a:r>
            <a:r>
              <a:rPr lang="ru-RU" sz="2400" b="1" dirty="0" smtClean="0">
                <a:solidFill>
                  <a:srgbClr val="080808"/>
                </a:solidFill>
              </a:rPr>
              <a:t>                                     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Кто это?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А.В. Суворов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00174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10" descr="PS_2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2420888"/>
            <a:ext cx="2664296" cy="2965104"/>
          </a:xfrm>
          <a:prstGeom prst="rect">
            <a:avLst/>
          </a:prstGeom>
          <a:noFill/>
          <a:ln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6497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80808"/>
                </a:solidFill>
              </a:rPr>
              <a:t>«Пуля – </a:t>
            </a:r>
            <a:r>
              <a:rPr lang="ru-RU" sz="2400" b="1" dirty="0" err="1" smtClean="0">
                <a:solidFill>
                  <a:srgbClr val="080808"/>
                </a:solidFill>
              </a:rPr>
              <a:t>дура</a:t>
            </a:r>
            <a:r>
              <a:rPr lang="ru-RU" sz="2400" b="1" dirty="0" smtClean="0">
                <a:solidFill>
                  <a:srgbClr val="080808"/>
                </a:solidFill>
              </a:rPr>
              <a:t>, штык </a:t>
            </a:r>
            <a:r>
              <a:rPr lang="ru-RU" sz="2400" b="1" dirty="0" smtClean="0">
                <a:solidFill>
                  <a:srgbClr val="080808"/>
                </a:solidFill>
              </a:rPr>
              <a:t>– молодец</a:t>
            </a:r>
            <a:r>
              <a:rPr lang="ru-RU" sz="2400" b="1" dirty="0" smtClean="0">
                <a:solidFill>
                  <a:srgbClr val="080808"/>
                </a:solidFill>
              </a:rPr>
              <a:t>».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80808"/>
                </a:solidFill>
              </a:rPr>
              <a:t> </a:t>
            </a:r>
            <a:endParaRPr lang="ru-RU" sz="2400" b="1" dirty="0" smtClean="0">
              <a:solidFill>
                <a:srgbClr val="080808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Кому принадлежат эти слова?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А.В. Суворову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92880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4649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80808"/>
                </a:solidFill>
              </a:rPr>
              <a:t>«Умен, хитер … Никто его не обманет». </a:t>
            </a:r>
            <a:endParaRPr lang="ru-RU" sz="2400" b="1" dirty="0" smtClean="0">
              <a:solidFill>
                <a:srgbClr val="080808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Кому </a:t>
            </a:r>
            <a:r>
              <a:rPr lang="ru-RU" sz="2400" b="1" dirty="0" smtClean="0">
                <a:solidFill>
                  <a:srgbClr val="C00000"/>
                </a:solidFill>
              </a:rPr>
              <a:t>из полководцев дал такую характеристику А.В.Суворов?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71501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М.И. Кутузову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7286612" y="1571612"/>
            <a:ext cx="1857388" cy="500066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главное меню игры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8" descr="PK_0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547664" y="2780928"/>
            <a:ext cx="1771650" cy="1971675"/>
          </a:xfrm>
          <a:prstGeom prst="rect">
            <a:avLst/>
          </a:prstGeom>
          <a:noFill/>
          <a:ln/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559824" y="54452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БАРАБАН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999</Words>
  <Application>Microsoft Office PowerPoint</Application>
  <PresentationFormat>Экран (4:3)</PresentationFormat>
  <Paragraphs>283</Paragraphs>
  <Slides>52</Slides>
  <Notes>51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Георгий</dc:creator>
  <cp:lastModifiedBy>USER</cp:lastModifiedBy>
  <cp:revision>71</cp:revision>
  <dcterms:created xsi:type="dcterms:W3CDTF">2010-02-14T08:29:43Z</dcterms:created>
  <dcterms:modified xsi:type="dcterms:W3CDTF">2011-12-11T07:54:10Z</dcterms:modified>
</cp:coreProperties>
</file>